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6"/>
  </p:notesMasterIdLst>
  <p:sldIdLst>
    <p:sldId id="259" r:id="rId3"/>
    <p:sldId id="257" r:id="rId4"/>
    <p:sldId id="274" r:id="rId5"/>
    <p:sldId id="273" r:id="rId6"/>
    <p:sldId id="267" r:id="rId7"/>
    <p:sldId id="277" r:id="rId8"/>
    <p:sldId id="276" r:id="rId9"/>
    <p:sldId id="275" r:id="rId10"/>
    <p:sldId id="279" r:id="rId11"/>
    <p:sldId id="280" r:id="rId12"/>
    <p:sldId id="272" r:id="rId13"/>
    <p:sldId id="281" r:id="rId14"/>
    <p:sldId id="271" r:id="rId15"/>
  </p:sldIdLst>
  <p:sldSz cx="9144000" cy="5143500" type="screen16x9"/>
  <p:notesSz cx="6858000" cy="9144000"/>
  <p:embeddedFontLst>
    <p:embeddedFont>
      <p:font typeface="Dosis" panose="020B0604020202020204" charset="0"/>
      <p:regular r:id="rId17"/>
      <p:bold r:id="rId18"/>
    </p:embeddedFont>
    <p:embeddedFont>
      <p:font typeface="Nunito" panose="020B0604020202020204" charset="0"/>
      <p:regular r:id="rId19"/>
      <p:bold r:id="rId20"/>
      <p:italic r:id="rId21"/>
      <p:boldItalic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6532" autoAdjust="0"/>
  </p:normalViewPr>
  <p:slideViewPr>
    <p:cSldViewPr snapToGrid="0">
      <p:cViewPr varScale="1">
        <p:scale>
          <a:sx n="148" d="100"/>
          <a:sy n="148" d="100"/>
        </p:scale>
        <p:origin x="396" y="114"/>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74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894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0592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776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925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337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85600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drive.google.com/file/d/1V21bw4H_syvkJVV6aLIOxlMWqBpKTZiD/view?usp=sharing" TargetMode="Externa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V21bw4H_syvkJVV6aLIOxlMWqBpKTZiD/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rive.google.com/file/d/1V21bw4H_syvkJVV6aLIOxlMWqBpKTZiD/view?usp=sharin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file/d/1V21bw4H_syvkJVV6aLIOxlMWqBpKTZiD/view?usp=sharin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hyperlink" Target="https://drive.google.com/file/d/1V21bw4H_syvkJVV6aLIOxlMWqBpKTZiD/view?usp=shar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Improving Employee Retention by Predicting Employee Attrition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err="1">
                <a:solidFill>
                  <a:schemeClr val="dk1"/>
                </a:solidFill>
              </a:rPr>
              <a:t>Selanjutnya</a:t>
            </a:r>
            <a:r>
              <a:rPr lang="en-US" sz="1400" dirty="0">
                <a:solidFill>
                  <a:schemeClr val="dk1"/>
                </a:solidFill>
              </a:rPr>
              <a:t> adalah </a:t>
            </a:r>
            <a:r>
              <a:rPr lang="en-US" sz="1400" dirty="0" err="1">
                <a:solidFill>
                  <a:schemeClr val="dk1"/>
                </a:solidFill>
              </a:rPr>
              <a:t>melakukan</a:t>
            </a:r>
            <a:r>
              <a:rPr lang="en-US" sz="1400" dirty="0">
                <a:solidFill>
                  <a:schemeClr val="dk1"/>
                </a:solidFill>
              </a:rPr>
              <a:t> proses </a:t>
            </a:r>
            <a:r>
              <a:rPr lang="en-US" sz="1400" dirty="0" err="1">
                <a:solidFill>
                  <a:schemeClr val="dk1"/>
                </a:solidFill>
              </a:rPr>
              <a:t>pemisahan</a:t>
            </a:r>
            <a:r>
              <a:rPr lang="en-US" sz="1400" dirty="0">
                <a:solidFill>
                  <a:schemeClr val="dk1"/>
                </a:solidFill>
              </a:rPr>
              <a:t> untuk feature dan target. Dimana target yang </a:t>
            </a:r>
            <a:r>
              <a:rPr lang="en-US" sz="1400" dirty="0" err="1">
                <a:solidFill>
                  <a:schemeClr val="dk1"/>
                </a:solidFill>
              </a:rPr>
              <a:t>dipakai</a:t>
            </a:r>
            <a:r>
              <a:rPr lang="en-US" sz="1400" dirty="0">
                <a:solidFill>
                  <a:schemeClr val="dk1"/>
                </a:solidFill>
              </a:rPr>
              <a:t> adalah Resign yang </a:t>
            </a:r>
            <a:r>
              <a:rPr lang="en-US" sz="1400" dirty="0" err="1">
                <a:solidFill>
                  <a:schemeClr val="dk1"/>
                </a:solidFill>
              </a:rPr>
              <a:t>bernilai</a:t>
            </a:r>
            <a:r>
              <a:rPr lang="en-US" sz="1400" dirty="0">
                <a:solidFill>
                  <a:schemeClr val="dk1"/>
                </a:solidFill>
              </a:rPr>
              <a:t> 1 dan 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Setelah itu, </a:t>
            </a:r>
            <a:r>
              <a:rPr lang="en-US" sz="1400" dirty="0" err="1">
                <a:solidFill>
                  <a:schemeClr val="dk1"/>
                </a:solidFill>
              </a:rPr>
              <a:t>melakukan</a:t>
            </a:r>
            <a:r>
              <a:rPr lang="en-US" sz="1400" dirty="0">
                <a:solidFill>
                  <a:schemeClr val="dk1"/>
                </a:solidFill>
              </a:rPr>
              <a:t> proses </a:t>
            </a:r>
            <a:r>
              <a:rPr lang="en-US" sz="1400" dirty="0" err="1">
                <a:solidFill>
                  <a:schemeClr val="dk1"/>
                </a:solidFill>
              </a:rPr>
              <a:t>standarisasi</a:t>
            </a:r>
            <a:r>
              <a:rPr lang="en-US" sz="1400" dirty="0">
                <a:solidFill>
                  <a:schemeClr val="dk1"/>
                </a:solidFill>
              </a:rPr>
              <a:t> untuk </a:t>
            </a:r>
            <a:r>
              <a:rPr lang="en-US" sz="1400" dirty="0" err="1">
                <a:solidFill>
                  <a:schemeClr val="dk1"/>
                </a:solidFill>
              </a:rPr>
              <a:t>setiap</a:t>
            </a:r>
            <a:r>
              <a:rPr lang="en-US" sz="1400" dirty="0">
                <a:solidFill>
                  <a:schemeClr val="dk1"/>
                </a:solidFill>
              </a:rPr>
              <a:t> feature numerical.</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a:t>
            </a:r>
            <a:r>
              <a:rPr lang="en-US" sz="1400" dirty="0" err="1">
                <a:solidFill>
                  <a:schemeClr val="dk1"/>
                </a:solidFill>
              </a:rPr>
              <a:t>melakukan</a:t>
            </a:r>
            <a:r>
              <a:rPr lang="en-US" sz="1400" dirty="0">
                <a:solidFill>
                  <a:schemeClr val="dk1"/>
                </a:solidFill>
              </a:rPr>
              <a:t> proses split data untuk data training dan testing, dimana </a:t>
            </a:r>
            <a:r>
              <a:rPr lang="en-US" sz="1400" dirty="0" err="1">
                <a:solidFill>
                  <a:schemeClr val="dk1"/>
                </a:solidFill>
              </a:rPr>
              <a:t>perbandingannya</a:t>
            </a:r>
            <a:r>
              <a:rPr lang="en-US" sz="1400" dirty="0">
                <a:solidFill>
                  <a:schemeClr val="dk1"/>
                </a:solidFill>
              </a:rPr>
              <a:t> </a:t>
            </a:r>
            <a:r>
              <a:rPr lang="en-US" sz="1400" dirty="0" err="1">
                <a:solidFill>
                  <a:schemeClr val="dk1"/>
                </a:solidFill>
              </a:rPr>
              <a:t>yaitu</a:t>
            </a:r>
            <a:r>
              <a:rPr lang="en-US" sz="1400" dirty="0">
                <a:solidFill>
                  <a:schemeClr val="dk1"/>
                </a:solidFill>
              </a:rPr>
              <a:t> </a:t>
            </a:r>
            <a:r>
              <a:rPr lang="en-US" sz="1400" dirty="0" err="1">
                <a:solidFill>
                  <a:schemeClr val="dk1"/>
                </a:solidFill>
              </a:rPr>
              <a:t>sebesar</a:t>
            </a:r>
            <a:r>
              <a:rPr lang="en-US" sz="1400" dirty="0">
                <a:solidFill>
                  <a:schemeClr val="dk1"/>
                </a:solidFill>
              </a:rPr>
              <a:t> 80% : 20%.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Kemudian</a:t>
            </a:r>
            <a:r>
              <a:rPr lang="en-US" sz="1400" dirty="0">
                <a:solidFill>
                  <a:schemeClr val="dk1"/>
                </a:solidFill>
              </a:rPr>
              <a:t> </a:t>
            </a:r>
            <a:r>
              <a:rPr lang="en-US" sz="1400" dirty="0" err="1">
                <a:solidFill>
                  <a:schemeClr val="dk1"/>
                </a:solidFill>
              </a:rPr>
              <a:t>melakukan</a:t>
            </a:r>
            <a:r>
              <a:rPr lang="en-US" sz="1400" dirty="0">
                <a:solidFill>
                  <a:schemeClr val="dk1"/>
                </a:solidFill>
              </a:rPr>
              <a:t> proses handling data imbalanced </a:t>
            </a:r>
            <a:r>
              <a:rPr lang="en-US" sz="1400" dirty="0" err="1">
                <a:solidFill>
                  <a:schemeClr val="dk1"/>
                </a:solidFill>
              </a:rPr>
              <a:t>dengan</a:t>
            </a:r>
            <a:r>
              <a:rPr lang="en-US" sz="1400" dirty="0">
                <a:solidFill>
                  <a:schemeClr val="dk1"/>
                </a:solidFill>
              </a:rPr>
              <a:t> </a:t>
            </a:r>
            <a:r>
              <a:rPr lang="en-US" sz="1400" dirty="0" err="1">
                <a:solidFill>
                  <a:schemeClr val="dk1"/>
                </a:solidFill>
              </a:rPr>
              <a:t>menggunakan</a:t>
            </a:r>
            <a:r>
              <a:rPr lang="en-US" sz="1400" dirty="0">
                <a:solidFill>
                  <a:schemeClr val="dk1"/>
                </a:solidFill>
              </a:rPr>
              <a:t> SMOTE.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a:t>
            </a:r>
            <a:r>
              <a:rPr lang="en-US" sz="1400" dirty="0" err="1">
                <a:solidFill>
                  <a:schemeClr val="dk1"/>
                </a:solidFill>
              </a:rPr>
              <a:t>melakukan</a:t>
            </a:r>
            <a:r>
              <a:rPr lang="en-US" sz="1400" dirty="0">
                <a:solidFill>
                  <a:schemeClr val="dk1"/>
                </a:solidFill>
              </a:rPr>
              <a:t> proses modeling, dimana </a:t>
            </a:r>
            <a:r>
              <a:rPr lang="en-US" sz="1400" dirty="0" err="1">
                <a:solidFill>
                  <a:schemeClr val="dk1"/>
                </a:solidFill>
              </a:rPr>
              <a:t>algoritma</a:t>
            </a:r>
            <a:r>
              <a:rPr lang="en-US" sz="1400" dirty="0">
                <a:solidFill>
                  <a:schemeClr val="dk1"/>
                </a:solidFill>
              </a:rPr>
              <a:t> machine learning yang digunakan </a:t>
            </a:r>
            <a:r>
              <a:rPr lang="en-US" sz="1400" dirty="0" err="1">
                <a:solidFill>
                  <a:schemeClr val="dk1"/>
                </a:solidFill>
              </a:rPr>
              <a:t>yakni</a:t>
            </a:r>
            <a:r>
              <a:rPr lang="en-US" sz="1400" dirty="0">
                <a:solidFill>
                  <a:schemeClr val="dk1"/>
                </a:solidFill>
              </a:rPr>
              <a:t> Logistic Regression, Random Forest, Decision Tree, dan K-Nearest Neighbors.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p:txBody>
      </p:sp>
      <p:sp>
        <p:nvSpPr>
          <p:cNvPr id="5" name="Google Shape;115;p27">
            <a:extLst>
              <a:ext uri="{FF2B5EF4-FFF2-40B4-BE49-F238E27FC236}">
                <a16:creationId xmlns:a16="http://schemas.microsoft.com/office/drawing/2014/main" id="{4AF04986-909A-4ADC-83AA-D92FE52F4DE2}"/>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928656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766294"/>
            <a:ext cx="8520600" cy="734096"/>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400" dirty="0">
                <a:solidFill>
                  <a:schemeClr val="dk1"/>
                </a:solidFill>
              </a:rPr>
              <a:t>Berikut merupakan tabel </a:t>
            </a:r>
            <a:r>
              <a:rPr lang="en-US" sz="1400" dirty="0" err="1">
                <a:solidFill>
                  <a:schemeClr val="dk1"/>
                </a:solidFill>
              </a:rPr>
              <a:t>perbandingan</a:t>
            </a:r>
            <a:r>
              <a:rPr lang="en-US" sz="1400" dirty="0">
                <a:solidFill>
                  <a:schemeClr val="dk1"/>
                </a:solidFill>
              </a:rPr>
              <a:t> </a:t>
            </a:r>
            <a:r>
              <a:rPr lang="en-US" sz="1400" dirty="0" err="1">
                <a:solidFill>
                  <a:schemeClr val="dk1"/>
                </a:solidFill>
              </a:rPr>
              <a:t>dari</a:t>
            </a:r>
            <a:r>
              <a:rPr lang="en-US" sz="1400" dirty="0">
                <a:solidFill>
                  <a:schemeClr val="dk1"/>
                </a:solidFill>
              </a:rPr>
              <a:t> hasil training untuk </a:t>
            </a:r>
            <a:r>
              <a:rPr lang="en-US" sz="1400" dirty="0" err="1">
                <a:solidFill>
                  <a:schemeClr val="dk1"/>
                </a:solidFill>
              </a:rPr>
              <a:t>setiap</a:t>
            </a:r>
            <a:r>
              <a:rPr lang="en-US" sz="1400" dirty="0">
                <a:solidFill>
                  <a:schemeClr val="dk1"/>
                </a:solidFill>
              </a:rPr>
              <a:t> model machine learning.</a:t>
            </a: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3275183" y="1402972"/>
            <a:ext cx="23065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Tabel </a:t>
            </a:r>
            <a:r>
              <a:rPr lang="en-US" sz="1000" dirty="0" err="1">
                <a:solidFill>
                  <a:schemeClr val="dk1"/>
                </a:solidFill>
              </a:rPr>
              <a:t>Perbandingan</a:t>
            </a:r>
            <a:r>
              <a:rPr lang="en-US" sz="1000" dirty="0">
                <a:solidFill>
                  <a:schemeClr val="dk1"/>
                </a:solidFill>
              </a:rPr>
              <a:t> Hasil Training</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4156917272"/>
              </p:ext>
            </p:extLst>
          </p:nvPr>
        </p:nvGraphicFramePr>
        <p:xfrm>
          <a:off x="2372445" y="1813170"/>
          <a:ext cx="4112069" cy="1197964"/>
        </p:xfrm>
        <a:graphic>
          <a:graphicData uri="http://schemas.openxmlformats.org/drawingml/2006/table">
            <a:tbl>
              <a:tblPr firstRow="1" bandRow="1">
                <a:tableStyleId>{7DF18680-E054-41AD-8BC1-D1AEF772440D}</a:tableStyleId>
              </a:tblPr>
              <a:tblGrid>
                <a:gridCol w="1098412">
                  <a:extLst>
                    <a:ext uri="{9D8B030D-6E8A-4147-A177-3AD203B41FA5}">
                      <a16:colId xmlns:a16="http://schemas.microsoft.com/office/drawing/2014/main" val="2444835283"/>
                    </a:ext>
                  </a:extLst>
                </a:gridCol>
                <a:gridCol w="830687">
                  <a:extLst>
                    <a:ext uri="{9D8B030D-6E8A-4147-A177-3AD203B41FA5}">
                      <a16:colId xmlns:a16="http://schemas.microsoft.com/office/drawing/2014/main" val="2902035812"/>
                    </a:ext>
                  </a:extLst>
                </a:gridCol>
                <a:gridCol w="772732">
                  <a:extLst>
                    <a:ext uri="{9D8B030D-6E8A-4147-A177-3AD203B41FA5}">
                      <a16:colId xmlns:a16="http://schemas.microsoft.com/office/drawing/2014/main" val="241094651"/>
                    </a:ext>
                  </a:extLst>
                </a:gridCol>
                <a:gridCol w="695459">
                  <a:extLst>
                    <a:ext uri="{9D8B030D-6E8A-4147-A177-3AD203B41FA5}">
                      <a16:colId xmlns:a16="http://schemas.microsoft.com/office/drawing/2014/main" val="2773248590"/>
                    </a:ext>
                  </a:extLst>
                </a:gridCol>
                <a:gridCol w="714779">
                  <a:extLst>
                    <a:ext uri="{9D8B030D-6E8A-4147-A177-3AD203B41FA5}">
                      <a16:colId xmlns:a16="http://schemas.microsoft.com/office/drawing/2014/main" val="3911681806"/>
                    </a:ext>
                  </a:extLst>
                </a:gridCol>
              </a:tblGrid>
              <a:tr h="273340">
                <a:tc>
                  <a:txBody>
                    <a:bodyPr/>
                    <a:lstStyle/>
                    <a:p>
                      <a:pPr algn="ctr" fontAlgn="ctr"/>
                      <a:r>
                        <a:rPr lang="en-US" sz="800" dirty="0">
                          <a:effectLst/>
                        </a:rPr>
                        <a:t>Model</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Accuracy</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Precision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Recall</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F1-Score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Logistic Regression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0.482759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0.238095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0.263158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0.250000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a:effectLst/>
                        </a:rPr>
                        <a:t>Random Forest</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0.637931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0.375000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0.157895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0.222222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Decision Tree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0.517241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0.235294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0.210526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0.222222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dirty="0">
                          <a:effectLst/>
                        </a:rPr>
                        <a:t>K-Nearest Neighbors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0.517241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0.333333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0.473684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0.391304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bl>
          </a:graphicData>
        </a:graphic>
      </p:graphicFrame>
      <p:sp>
        <p:nvSpPr>
          <p:cNvPr id="9" name="Google Shape;55;p13">
            <a:extLst>
              <a:ext uri="{FF2B5EF4-FFF2-40B4-BE49-F238E27FC236}">
                <a16:creationId xmlns:a16="http://schemas.microsoft.com/office/drawing/2014/main" id="{59D5AF1E-7555-4B12-8A29-D537B87338D4}"/>
              </a:ext>
            </a:extLst>
          </p:cNvPr>
          <p:cNvSpPr txBox="1">
            <a:spLocks/>
          </p:cNvSpPr>
          <p:nvPr/>
        </p:nvSpPr>
        <p:spPr>
          <a:xfrm>
            <a:off x="311700" y="3426400"/>
            <a:ext cx="8520600" cy="1057676"/>
          </a:xfrm>
          <a:prstGeom prst="rect">
            <a:avLst/>
          </a:prstGeom>
          <a:noFill/>
          <a:ln>
            <a:noFill/>
          </a:ln>
        </p:spPr>
        <p:txBody>
          <a:bodyPr spcFirstLastPara="1" wrap="square" lIns="91425" tIns="91425" rIns="91425" bIns="91425" anchor="t" anchorCtr="0">
            <a:normAutofit fontScale="925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en-US" sz="1500" dirty="0" err="1">
                <a:solidFill>
                  <a:schemeClr val="dk1"/>
                </a:solidFill>
              </a:rPr>
              <a:t>Berdasarkan</a:t>
            </a:r>
            <a:r>
              <a:rPr lang="en-US" sz="1500" dirty="0">
                <a:solidFill>
                  <a:schemeClr val="dk1"/>
                </a:solidFill>
              </a:rPr>
              <a:t> tabel </a:t>
            </a:r>
            <a:r>
              <a:rPr lang="en-US" sz="1500" dirty="0" err="1">
                <a:solidFill>
                  <a:schemeClr val="dk1"/>
                </a:solidFill>
              </a:rPr>
              <a:t>tersebut</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bahwa</a:t>
            </a:r>
            <a:r>
              <a:rPr lang="en-US" sz="1500" dirty="0">
                <a:solidFill>
                  <a:schemeClr val="dk1"/>
                </a:solidFill>
              </a:rPr>
              <a:t> model yang terbaik </a:t>
            </a:r>
            <a:r>
              <a:rPr lang="en-US" sz="1500" dirty="0" err="1">
                <a:solidFill>
                  <a:schemeClr val="dk1"/>
                </a:solidFill>
              </a:rPr>
              <a:t>yakni</a:t>
            </a:r>
            <a:r>
              <a:rPr lang="en-US" sz="1500" dirty="0">
                <a:solidFill>
                  <a:schemeClr val="dk1"/>
                </a:solidFill>
              </a:rPr>
              <a:t> Random Forest.</a:t>
            </a:r>
          </a:p>
          <a:p>
            <a:pPr indent="-323850">
              <a:buClr>
                <a:schemeClr val="dk1"/>
              </a:buClr>
              <a:buSzPts val="1500"/>
            </a:pPr>
            <a:endParaRPr lang="en-US" sz="1500" dirty="0">
              <a:solidFill>
                <a:schemeClr val="dk1"/>
              </a:solidFill>
            </a:endParaRPr>
          </a:p>
          <a:p>
            <a:pPr indent="-323850">
              <a:buClr>
                <a:schemeClr val="dk1"/>
              </a:buClr>
              <a:buSzPts val="1500"/>
            </a:pPr>
            <a:r>
              <a:rPr lang="en-US" sz="1500" dirty="0">
                <a:solidFill>
                  <a:schemeClr val="dk1"/>
                </a:solidFill>
              </a:rPr>
              <a:t>Model terbaik ini </a:t>
            </a:r>
            <a:r>
              <a:rPr lang="en-US" sz="1500" dirty="0" err="1">
                <a:solidFill>
                  <a:schemeClr val="dk1"/>
                </a:solidFill>
              </a:rPr>
              <a:t>akan</a:t>
            </a:r>
            <a:r>
              <a:rPr lang="en-US" sz="1500" dirty="0">
                <a:solidFill>
                  <a:schemeClr val="dk1"/>
                </a:solidFill>
              </a:rPr>
              <a:t> </a:t>
            </a:r>
            <a:r>
              <a:rPr lang="en-US" sz="1500" dirty="0" err="1">
                <a:solidFill>
                  <a:schemeClr val="dk1"/>
                </a:solidFill>
              </a:rPr>
              <a:t>dilakukan</a:t>
            </a:r>
            <a:r>
              <a:rPr lang="en-US" sz="1500" dirty="0">
                <a:solidFill>
                  <a:schemeClr val="dk1"/>
                </a:solidFill>
              </a:rPr>
              <a:t> hyperparameter tuning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GridSearchCV</a:t>
            </a:r>
            <a:r>
              <a:rPr lang="en-US" sz="1500" dirty="0">
                <a:solidFill>
                  <a:schemeClr val="dk1"/>
                </a:solidFill>
              </a:rPr>
              <a:t>.</a:t>
            </a:r>
          </a:p>
          <a:p>
            <a:pPr marL="133350" indent="0">
              <a:buClr>
                <a:schemeClr val="dk1"/>
              </a:buClr>
              <a:buSzPts val="1500"/>
              <a:buFont typeface="Arial"/>
              <a:buNone/>
            </a:pPr>
            <a:endParaRPr lang="en-US" sz="1500" dirty="0">
              <a:solidFill>
                <a:schemeClr val="dk1"/>
              </a:solidFill>
            </a:endParaRPr>
          </a:p>
        </p:txBody>
      </p:sp>
      <p:sp>
        <p:nvSpPr>
          <p:cNvPr id="12" name="Google Shape;115;p27">
            <a:extLst>
              <a:ext uri="{FF2B5EF4-FFF2-40B4-BE49-F238E27FC236}">
                <a16:creationId xmlns:a16="http://schemas.microsoft.com/office/drawing/2014/main" id="{1C6511B1-299E-43E0-A30F-E54957E0E32E}"/>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766294"/>
            <a:ext cx="8520600" cy="523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400" dirty="0">
                <a:solidFill>
                  <a:schemeClr val="dk1"/>
                </a:solidFill>
              </a:rPr>
              <a:t>Berikut merupakan confusion matrix dan ROC plot </a:t>
            </a:r>
            <a:r>
              <a:rPr lang="en-US" sz="1400" dirty="0" err="1">
                <a:solidFill>
                  <a:schemeClr val="dk1"/>
                </a:solidFill>
              </a:rPr>
              <a:t>dari</a:t>
            </a:r>
            <a:r>
              <a:rPr lang="en-US" sz="1400" dirty="0">
                <a:solidFill>
                  <a:schemeClr val="dk1"/>
                </a:solidFill>
              </a:rPr>
              <a:t> hasil hyperparameter tuning.</a:t>
            </a:r>
          </a:p>
        </p:txBody>
      </p:sp>
      <p:sp>
        <p:nvSpPr>
          <p:cNvPr id="9" name="Google Shape;55;p13">
            <a:extLst>
              <a:ext uri="{FF2B5EF4-FFF2-40B4-BE49-F238E27FC236}">
                <a16:creationId xmlns:a16="http://schemas.microsoft.com/office/drawing/2014/main" id="{59D5AF1E-7555-4B12-8A29-D537B87338D4}"/>
              </a:ext>
            </a:extLst>
          </p:cNvPr>
          <p:cNvSpPr txBox="1">
            <a:spLocks/>
          </p:cNvSpPr>
          <p:nvPr/>
        </p:nvSpPr>
        <p:spPr>
          <a:xfrm>
            <a:off x="311700" y="3514743"/>
            <a:ext cx="8520600" cy="1057676"/>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23850">
              <a:buClr>
                <a:schemeClr val="dk1"/>
              </a:buClr>
              <a:buSzPts val="1500"/>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evaluasi</a:t>
            </a:r>
            <a:r>
              <a:rPr lang="en-US" sz="1400" dirty="0">
                <a:solidFill>
                  <a:schemeClr val="dk1"/>
                </a:solidFill>
              </a:rPr>
              <a:t> model ini </a:t>
            </a:r>
            <a:r>
              <a:rPr lang="en-US" sz="1400" dirty="0" err="1">
                <a:solidFill>
                  <a:schemeClr val="dk1"/>
                </a:solidFill>
              </a:rPr>
              <a:t>cukup</a:t>
            </a:r>
            <a:r>
              <a:rPr lang="en-US" sz="1400" dirty="0">
                <a:solidFill>
                  <a:schemeClr val="dk1"/>
                </a:solidFill>
              </a:rPr>
              <a:t> baik dalam </a:t>
            </a:r>
            <a:r>
              <a:rPr lang="en-US" sz="1400" dirty="0" err="1">
                <a:solidFill>
                  <a:schemeClr val="dk1"/>
                </a:solidFill>
              </a:rPr>
              <a:t>melakukan</a:t>
            </a:r>
            <a:r>
              <a:rPr lang="en-US" sz="1400" dirty="0">
                <a:solidFill>
                  <a:schemeClr val="dk1"/>
                </a:solidFill>
              </a:rPr>
              <a:t> prediksi </a:t>
            </a:r>
            <a:r>
              <a:rPr lang="en-US" sz="1400" dirty="0" err="1">
                <a:solidFill>
                  <a:schemeClr val="dk1"/>
                </a:solidFill>
              </a:rPr>
              <a:t>karyawan</a:t>
            </a:r>
            <a:r>
              <a:rPr lang="en-US" sz="1400" dirty="0">
                <a:solidFill>
                  <a:schemeClr val="dk1"/>
                </a:solidFill>
              </a:rPr>
              <a:t> yang </a:t>
            </a:r>
            <a:r>
              <a:rPr lang="en-US" sz="1400" dirty="0" err="1">
                <a:solidFill>
                  <a:schemeClr val="dk1"/>
                </a:solidFill>
              </a:rPr>
              <a:t>tidak</a:t>
            </a:r>
            <a:r>
              <a:rPr lang="en-US" sz="1400" dirty="0">
                <a:solidFill>
                  <a:schemeClr val="dk1"/>
                </a:solidFill>
              </a:rPr>
              <a:t> resign, </a:t>
            </a:r>
            <a:r>
              <a:rPr lang="en-US" sz="1400" dirty="0" err="1">
                <a:solidFill>
                  <a:schemeClr val="dk1"/>
                </a:solidFill>
              </a:rPr>
              <a:t>tetapi</a:t>
            </a:r>
            <a:r>
              <a:rPr lang="en-US" sz="1400" dirty="0">
                <a:solidFill>
                  <a:schemeClr val="dk1"/>
                </a:solidFill>
              </a:rPr>
              <a:t> </a:t>
            </a:r>
            <a:r>
              <a:rPr lang="en-US" sz="1400" dirty="0" err="1">
                <a:solidFill>
                  <a:schemeClr val="dk1"/>
                </a:solidFill>
              </a:rPr>
              <a:t>lemah</a:t>
            </a:r>
            <a:r>
              <a:rPr lang="en-US" sz="1400" dirty="0">
                <a:solidFill>
                  <a:schemeClr val="dk1"/>
                </a:solidFill>
              </a:rPr>
              <a:t> dalam </a:t>
            </a:r>
            <a:r>
              <a:rPr lang="en-US" sz="1400" dirty="0" err="1">
                <a:solidFill>
                  <a:schemeClr val="dk1"/>
                </a:solidFill>
              </a:rPr>
              <a:t>mendeteksi</a:t>
            </a:r>
            <a:r>
              <a:rPr lang="en-US" sz="1400" dirty="0">
                <a:solidFill>
                  <a:schemeClr val="dk1"/>
                </a:solidFill>
              </a:rPr>
              <a:t> </a:t>
            </a:r>
            <a:r>
              <a:rPr lang="en-US" sz="1400" dirty="0" err="1">
                <a:solidFill>
                  <a:schemeClr val="dk1"/>
                </a:solidFill>
              </a:rPr>
              <a:t>karyawan</a:t>
            </a:r>
            <a:r>
              <a:rPr lang="en-US" sz="1400" dirty="0">
                <a:solidFill>
                  <a:schemeClr val="dk1"/>
                </a:solidFill>
              </a:rPr>
              <a:t> yang resign.</a:t>
            </a:r>
          </a:p>
        </p:txBody>
      </p:sp>
      <p:pic>
        <p:nvPicPr>
          <p:cNvPr id="3" name="Picture 2">
            <a:extLst>
              <a:ext uri="{FF2B5EF4-FFF2-40B4-BE49-F238E27FC236}">
                <a16:creationId xmlns:a16="http://schemas.microsoft.com/office/drawing/2014/main" id="{045872A9-D57A-4303-AF82-55E70F2C243F}"/>
              </a:ext>
            </a:extLst>
          </p:cNvPr>
          <p:cNvPicPr>
            <a:picLocks noChangeAspect="1"/>
          </p:cNvPicPr>
          <p:nvPr/>
        </p:nvPicPr>
        <p:blipFill>
          <a:blip r:embed="rId3"/>
          <a:stretch>
            <a:fillRect/>
          </a:stretch>
        </p:blipFill>
        <p:spPr>
          <a:xfrm>
            <a:off x="1758979" y="1386085"/>
            <a:ext cx="2331371" cy="1828800"/>
          </a:xfrm>
          <a:prstGeom prst="rect">
            <a:avLst/>
          </a:prstGeom>
          <a:noFill/>
          <a:ln w="19050">
            <a:solidFill>
              <a:srgbClr val="019FAB"/>
            </a:solidFill>
          </a:ln>
        </p:spPr>
      </p:pic>
      <p:pic>
        <p:nvPicPr>
          <p:cNvPr id="7" name="Picture 6">
            <a:extLst>
              <a:ext uri="{FF2B5EF4-FFF2-40B4-BE49-F238E27FC236}">
                <a16:creationId xmlns:a16="http://schemas.microsoft.com/office/drawing/2014/main" id="{09106244-2F6A-4D86-929B-BE81EEF3E561}"/>
              </a:ext>
            </a:extLst>
          </p:cNvPr>
          <p:cNvPicPr>
            <a:picLocks noChangeAspect="1"/>
          </p:cNvPicPr>
          <p:nvPr/>
        </p:nvPicPr>
        <p:blipFill>
          <a:blip r:embed="rId4"/>
          <a:stretch>
            <a:fillRect/>
          </a:stretch>
        </p:blipFill>
        <p:spPr>
          <a:xfrm>
            <a:off x="4992784" y="1386085"/>
            <a:ext cx="2278965" cy="1828800"/>
          </a:xfrm>
          <a:prstGeom prst="rect">
            <a:avLst/>
          </a:prstGeom>
          <a:noFill/>
          <a:ln w="19050">
            <a:solidFill>
              <a:srgbClr val="019FAB"/>
            </a:solidFill>
          </a:ln>
        </p:spPr>
      </p:pic>
      <p:sp>
        <p:nvSpPr>
          <p:cNvPr id="12" name="Google Shape;115;p27">
            <a:extLst>
              <a:ext uri="{FF2B5EF4-FFF2-40B4-BE49-F238E27FC236}">
                <a16:creationId xmlns:a16="http://schemas.microsoft.com/office/drawing/2014/main" id="{5B4CDACC-026D-48B0-8486-7C1A99F32430}"/>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5"/>
              </a:rPr>
              <a:t>jupyter notebook </a:t>
            </a:r>
            <a:r>
              <a:rPr lang="en" sz="1100" dirty="0">
                <a:hlinkClick r:id="rId5"/>
              </a:rPr>
              <a:t>disini</a:t>
            </a:r>
            <a:endParaRPr sz="1100" dirty="0">
              <a:solidFill>
                <a:srgbClr val="000000"/>
              </a:solidFill>
            </a:endParaRPr>
          </a:p>
        </p:txBody>
      </p:sp>
    </p:spTree>
    <p:extLst>
      <p:ext uri="{BB962C8B-B14F-4D97-AF65-F5344CB8AC3E}">
        <p14:creationId xmlns:p14="http://schemas.microsoft.com/office/powerpoint/2010/main" val="566356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dirty="0">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dirty="0">
              <a:solidFill>
                <a:schemeClr val="dk1"/>
              </a:solidFill>
              <a:latin typeface="Dosis"/>
              <a:ea typeface="Dosis"/>
              <a:cs typeface="Dosis"/>
              <a:sym typeface="Dosis"/>
            </a:endParaRPr>
          </a:p>
          <a:p>
            <a:pPr marL="0" lvl="0" indent="0" algn="just" rtl="0">
              <a:spcBef>
                <a:spcPts val="1200"/>
              </a:spcBef>
              <a:spcAft>
                <a:spcPts val="1200"/>
              </a:spcAft>
              <a:buNone/>
            </a:pP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quick EDA, handling missing values, dan drop features.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quick EDA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melakukan</a:t>
            </a:r>
            <a:r>
              <a:rPr lang="en-US" sz="1400" dirty="0">
                <a:solidFill>
                  <a:schemeClr val="dk1"/>
                </a:solidFill>
              </a:rPr>
              <a:t> </a:t>
            </a:r>
            <a:r>
              <a:rPr lang="en-US" sz="1400" dirty="0" err="1">
                <a:solidFill>
                  <a:schemeClr val="dk1"/>
                </a:solidFill>
              </a:rPr>
              <a:t>pengecekan</a:t>
            </a:r>
            <a:r>
              <a:rPr lang="en-US" sz="1400" dirty="0">
                <a:solidFill>
                  <a:schemeClr val="dk1"/>
                </a:solidFill>
              </a:rPr>
              <a:t> </a:t>
            </a:r>
            <a:r>
              <a:rPr lang="en-US" sz="1400" dirty="0" err="1">
                <a:solidFill>
                  <a:schemeClr val="dk1"/>
                </a:solidFill>
              </a:rPr>
              <a:t>informasi</a:t>
            </a:r>
            <a:r>
              <a:rPr lang="en-US" sz="1400" dirty="0">
                <a:solidFill>
                  <a:schemeClr val="dk1"/>
                </a:solidFill>
              </a:rPr>
              <a:t> dataset, </a:t>
            </a:r>
            <a:r>
              <a:rPr lang="en-US" sz="1400" dirty="0" err="1">
                <a:solidFill>
                  <a:schemeClr val="dk1"/>
                </a:solidFill>
              </a:rPr>
              <a:t>kolom</a:t>
            </a:r>
            <a:r>
              <a:rPr lang="en-US" sz="1400" dirty="0">
                <a:solidFill>
                  <a:schemeClr val="dk1"/>
                </a:solidFill>
              </a:rPr>
              <a:t>, statistical summaries, missing values, dan data duplicate.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Dari proses quick EDA, </a:t>
            </a:r>
            <a:r>
              <a:rPr lang="en-US" sz="1400" dirty="0" err="1">
                <a:solidFill>
                  <a:schemeClr val="dk1"/>
                </a:solidFill>
              </a:rPr>
              <a:t>didapatkan</a:t>
            </a:r>
            <a:r>
              <a:rPr lang="en-US" sz="1400" dirty="0">
                <a:solidFill>
                  <a:schemeClr val="dk1"/>
                </a:solidFill>
              </a:rPr>
              <a:t> hasil </a:t>
            </a:r>
            <a:r>
              <a:rPr lang="en-US" sz="1400" dirty="0" err="1">
                <a:solidFill>
                  <a:schemeClr val="dk1"/>
                </a:solidFill>
              </a:rPr>
              <a:t>bahwa</a:t>
            </a:r>
            <a:r>
              <a:rPr lang="en-US" sz="1400" dirty="0">
                <a:solidFill>
                  <a:schemeClr val="dk1"/>
                </a:solidFill>
              </a:rPr>
              <a:t> </a:t>
            </a:r>
            <a:r>
              <a:rPr lang="en-US" sz="1400" dirty="0" err="1">
                <a:solidFill>
                  <a:schemeClr val="dk1"/>
                </a:solidFill>
              </a:rPr>
              <a:t>terdapat</a:t>
            </a:r>
            <a:r>
              <a:rPr lang="en-US" sz="1400" dirty="0">
                <a:solidFill>
                  <a:schemeClr val="dk1"/>
                </a:solidFill>
              </a:rPr>
              <a:t> 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Selain itu, dalam dataset </a:t>
            </a:r>
            <a:r>
              <a:rPr lang="en-US" sz="1400" dirty="0" err="1">
                <a:solidFill>
                  <a:schemeClr val="dk1"/>
                </a:solidFill>
              </a:rPr>
              <a:t>tidak</a:t>
            </a:r>
            <a:r>
              <a:rPr lang="en-US" sz="1400" dirty="0">
                <a:solidFill>
                  <a:schemeClr val="dk1"/>
                </a:solidFill>
              </a:rPr>
              <a:t> </a:t>
            </a:r>
            <a:r>
              <a:rPr lang="en-US" sz="1400" dirty="0" err="1">
                <a:solidFill>
                  <a:schemeClr val="dk1"/>
                </a:solidFill>
              </a:rPr>
              <a:t>ada</a:t>
            </a:r>
            <a:r>
              <a:rPr lang="en-US" sz="1400" dirty="0">
                <a:solidFill>
                  <a:schemeClr val="dk1"/>
                </a:solidFill>
              </a:rPr>
              <a:t> data yang duplicate dan </a:t>
            </a:r>
            <a:r>
              <a:rPr lang="en-US" sz="1400" dirty="0" err="1">
                <a:solidFill>
                  <a:schemeClr val="dk1"/>
                </a:solidFill>
              </a:rPr>
              <a:t>terdapat</a:t>
            </a:r>
            <a:r>
              <a:rPr lang="en-US" sz="1400" dirty="0">
                <a:solidFill>
                  <a:schemeClr val="dk1"/>
                </a:solidFill>
              </a:rPr>
              <a:t> </a:t>
            </a:r>
            <a:r>
              <a:rPr lang="en-US" sz="1400" dirty="0" err="1">
                <a:solidFill>
                  <a:schemeClr val="dk1"/>
                </a:solidFill>
              </a:rPr>
              <a:t>fitur</a:t>
            </a:r>
            <a:r>
              <a:rPr lang="en-US" sz="1400" dirty="0">
                <a:solidFill>
                  <a:schemeClr val="dk1"/>
                </a:solidFill>
              </a:rPr>
              <a:t> yang </a:t>
            </a:r>
            <a:r>
              <a:rPr lang="en-US" sz="1400" dirty="0" err="1">
                <a:solidFill>
                  <a:schemeClr val="dk1"/>
                </a:solidFill>
              </a:rPr>
              <a:t>hanya</a:t>
            </a:r>
            <a:r>
              <a:rPr lang="en-US" sz="1400" dirty="0">
                <a:solidFill>
                  <a:schemeClr val="dk1"/>
                </a:solidFill>
              </a:rPr>
              <a:t> </a:t>
            </a:r>
            <a:r>
              <a:rPr lang="en-US" sz="1400" dirty="0" err="1">
                <a:solidFill>
                  <a:schemeClr val="dk1"/>
                </a:solidFill>
              </a:rPr>
              <a:t>memiliki</a:t>
            </a:r>
            <a:r>
              <a:rPr lang="en-US" sz="1400" dirty="0">
                <a:solidFill>
                  <a:schemeClr val="dk1"/>
                </a:solidFill>
              </a:rPr>
              <a:t> </a:t>
            </a:r>
            <a:r>
              <a:rPr lang="en-US" sz="1400" dirty="0" err="1">
                <a:solidFill>
                  <a:schemeClr val="dk1"/>
                </a:solidFill>
              </a:rPr>
              <a:t>satu</a:t>
            </a:r>
            <a:r>
              <a:rPr lang="en-US" sz="1400" dirty="0">
                <a:solidFill>
                  <a:schemeClr val="dk1"/>
                </a:solidFill>
              </a:rPr>
              <a:t> unique value </a:t>
            </a:r>
            <a:r>
              <a:rPr lang="en-US" sz="1400" dirty="0" err="1">
                <a:solidFill>
                  <a:schemeClr val="dk1"/>
                </a:solidFill>
              </a:rPr>
              <a:t>yaitu</a:t>
            </a:r>
            <a:r>
              <a:rPr lang="en-US" sz="1400" dirty="0">
                <a:solidFill>
                  <a:schemeClr val="dk1"/>
                </a:solidFill>
              </a:rPr>
              <a:t> </a:t>
            </a:r>
            <a:r>
              <a:rPr lang="en-US" sz="1400" dirty="0" err="1">
                <a:solidFill>
                  <a:schemeClr val="dk1"/>
                </a:solidFill>
              </a:rPr>
              <a:t>fitur</a:t>
            </a:r>
            <a:r>
              <a:rPr lang="en-US" sz="1400" dirty="0">
                <a:solidFill>
                  <a:schemeClr val="dk1"/>
                </a:solidFill>
              </a:rPr>
              <a:t> </a:t>
            </a:r>
            <a:r>
              <a:rPr lang="en-US" sz="1400" dirty="0" err="1">
                <a:solidFill>
                  <a:schemeClr val="dk1"/>
                </a:solidFill>
              </a:rPr>
              <a:t>PernahBekerja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6" name="Google Shape;115;p27">
            <a:extLst>
              <a:ext uri="{FF2B5EF4-FFF2-40B4-BE49-F238E27FC236}">
                <a16:creationId xmlns:a16="http://schemas.microsoft.com/office/drawing/2014/main" id="{29377897-2F23-4CFB-AD85-A1E15F36153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67886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Proses handling missing values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beberapa </a:t>
            </a:r>
            <a:r>
              <a:rPr lang="en-US" sz="1400" dirty="0" err="1">
                <a:solidFill>
                  <a:schemeClr val="dk1"/>
                </a:solidFill>
              </a:rPr>
              <a:t>cara</a:t>
            </a:r>
            <a:r>
              <a:rPr lang="en-US" sz="1400" dirty="0">
                <a:solidFill>
                  <a:schemeClr val="dk1"/>
                </a:solidFill>
              </a:rPr>
              <a:t> sesuai </a:t>
            </a:r>
            <a:r>
              <a:rPr lang="en-US" sz="1400" dirty="0" err="1">
                <a:solidFill>
                  <a:schemeClr val="dk1"/>
                </a:solidFill>
              </a:rPr>
              <a:t>dengan</a:t>
            </a:r>
            <a:r>
              <a:rPr lang="en-US" sz="1400" dirty="0">
                <a:solidFill>
                  <a:schemeClr val="dk1"/>
                </a:solidFill>
              </a:rPr>
              <a:t> </a:t>
            </a:r>
            <a:r>
              <a:rPr lang="en-US" sz="1400" dirty="0" err="1">
                <a:solidFill>
                  <a:schemeClr val="dk1"/>
                </a:solidFill>
              </a:rPr>
              <a:t>fiturnya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dan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menggunakan</a:t>
            </a:r>
            <a:r>
              <a:rPr lang="en-US" sz="1400" dirty="0">
                <a:solidFill>
                  <a:schemeClr val="dk1"/>
                </a:solidFill>
              </a:rPr>
              <a:t> modus.</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Missing value pada </a:t>
            </a:r>
            <a:r>
              <a:rPr lang="en-US" sz="1400" dirty="0" err="1">
                <a:solidFill>
                  <a:schemeClr val="dk1"/>
                </a:solidFill>
              </a:rPr>
              <a:t>fitur</a:t>
            </a:r>
            <a:r>
              <a:rPr lang="en-US" sz="1400" dirty="0">
                <a:solidFill>
                  <a:schemeClr val="dk1"/>
                </a:solidFill>
              </a:rPr>
              <a:t> </a:t>
            </a:r>
            <a:r>
              <a:rPr lang="en-US" sz="1400" dirty="0" err="1">
                <a:solidFill>
                  <a:schemeClr val="dk1"/>
                </a:solidFill>
              </a:rPr>
              <a:t>AlasanResign</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diisi</a:t>
            </a:r>
            <a:r>
              <a:rPr lang="en-US" sz="1400" dirty="0">
                <a:solidFill>
                  <a:schemeClr val="dk1"/>
                </a:solidFill>
              </a:rPr>
              <a:t> </a:t>
            </a:r>
            <a:r>
              <a:rPr lang="en-US" sz="1400" dirty="0" err="1">
                <a:solidFill>
                  <a:schemeClr val="dk1"/>
                </a:solidFill>
              </a:rPr>
              <a:t>nilainya</a:t>
            </a:r>
            <a:r>
              <a:rPr lang="en-US" sz="1400" dirty="0">
                <a:solidFill>
                  <a:schemeClr val="dk1"/>
                </a:solidFill>
              </a:rPr>
              <a:t> menjadi </a:t>
            </a:r>
            <a:r>
              <a:rPr lang="en-US" sz="1400" dirty="0" err="1">
                <a:solidFill>
                  <a:schemeClr val="dk1"/>
                </a:solidFill>
              </a:rPr>
              <a:t>masih_bekerja</a:t>
            </a:r>
            <a:r>
              <a:rPr lang="en-US" sz="1400" dirty="0">
                <a:solidFill>
                  <a:schemeClr val="dk1"/>
                </a:solidFill>
              </a:rPr>
              <a:t> </a:t>
            </a:r>
            <a:r>
              <a:rPr lang="en-US" sz="1400" dirty="0" err="1">
                <a:solidFill>
                  <a:schemeClr val="dk1"/>
                </a:solidFill>
              </a:rPr>
              <a:t>karena</a:t>
            </a:r>
            <a:r>
              <a:rPr lang="en-US" sz="1400" dirty="0">
                <a:solidFill>
                  <a:schemeClr val="dk1"/>
                </a:solidFill>
              </a:rPr>
              <a:t> pada </a:t>
            </a:r>
            <a:r>
              <a:rPr lang="en-US" sz="1400" dirty="0" err="1">
                <a:solidFill>
                  <a:schemeClr val="dk1"/>
                </a:solidFill>
              </a:rPr>
              <a:t>fitur</a:t>
            </a:r>
            <a:r>
              <a:rPr lang="en-US" sz="1400" dirty="0">
                <a:solidFill>
                  <a:schemeClr val="dk1"/>
                </a:solidFill>
              </a:rPr>
              <a:t> </a:t>
            </a:r>
            <a:r>
              <a:rPr lang="en-US" sz="1400" dirty="0" err="1">
                <a:solidFill>
                  <a:schemeClr val="dk1"/>
                </a:solidFill>
              </a:rPr>
              <a:t>TanggalResign</a:t>
            </a:r>
            <a:r>
              <a:rPr lang="en-US" sz="1400" dirty="0">
                <a:solidFill>
                  <a:schemeClr val="dk1"/>
                </a:solidFill>
              </a:rPr>
              <a:t> </a:t>
            </a:r>
            <a:r>
              <a:rPr lang="en-US" sz="1400" dirty="0" err="1">
                <a:solidFill>
                  <a:schemeClr val="dk1"/>
                </a:solidFill>
              </a:rPr>
              <a:t>masih</a:t>
            </a:r>
            <a:r>
              <a:rPr lang="en-US" sz="1400" dirty="0">
                <a:solidFill>
                  <a:schemeClr val="dk1"/>
                </a:solidFill>
              </a:rPr>
              <a:t> </a:t>
            </a:r>
            <a:r>
              <a:rPr lang="en-US" sz="1400" dirty="0" err="1">
                <a:solidFill>
                  <a:schemeClr val="dk1"/>
                </a:solidFill>
              </a:rPr>
              <a:t>kosong</a:t>
            </a:r>
            <a:r>
              <a:rPr lang="en-US" sz="1400" dirty="0">
                <a:solidFill>
                  <a:schemeClr val="dk1"/>
                </a:solidFill>
              </a:rPr>
              <a:t> (belum </a:t>
            </a:r>
            <a:r>
              <a:rPr lang="en-US" sz="1400" dirty="0" err="1">
                <a:solidFill>
                  <a:schemeClr val="dk1"/>
                </a:solidFill>
              </a:rPr>
              <a:t>ada</a:t>
            </a:r>
            <a:r>
              <a:rPr lang="en-US" sz="1400" dirty="0">
                <a:solidFill>
                  <a:schemeClr val="dk1"/>
                </a:solidFill>
              </a:rPr>
              <a:t> </a:t>
            </a:r>
            <a:r>
              <a:rPr lang="en-US" sz="1400" dirty="0" err="1">
                <a:solidFill>
                  <a:schemeClr val="dk1"/>
                </a:solidFill>
              </a:rPr>
              <a:t>tanggalnya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dan </a:t>
            </a:r>
            <a:r>
              <a:rPr lang="en-US" sz="1400" dirty="0" err="1">
                <a:solidFill>
                  <a:schemeClr val="dk1"/>
                </a:solidFill>
              </a:rPr>
              <a:t>fitur</a:t>
            </a:r>
            <a:r>
              <a:rPr lang="en-US" sz="1400" dirty="0">
                <a:solidFill>
                  <a:schemeClr val="dk1"/>
                </a:solidFill>
              </a:rPr>
              <a:t> yang terlalu </a:t>
            </a:r>
            <a:r>
              <a:rPr lang="en-US" sz="1400" dirty="0" err="1">
                <a:solidFill>
                  <a:schemeClr val="dk1"/>
                </a:solidFill>
              </a:rPr>
              <a:t>banyak</a:t>
            </a:r>
            <a:r>
              <a:rPr lang="en-US" sz="1400" dirty="0">
                <a:solidFill>
                  <a:schemeClr val="dk1"/>
                </a:solidFill>
              </a:rPr>
              <a:t> missing </a:t>
            </a:r>
            <a:r>
              <a:rPr lang="en-US" sz="1400" dirty="0" err="1">
                <a:solidFill>
                  <a:schemeClr val="dk1"/>
                </a:solidFill>
              </a:rPr>
              <a:t>valuenya</a:t>
            </a:r>
            <a:r>
              <a:rPr lang="en-US" sz="1400" dirty="0">
                <a:solidFill>
                  <a:schemeClr val="dk1"/>
                </a:solidFill>
              </a:rPr>
              <a:t> </a:t>
            </a:r>
            <a:r>
              <a:rPr lang="en-US" sz="1400" dirty="0" err="1">
                <a:solidFill>
                  <a:schemeClr val="dk1"/>
                </a:solidFill>
              </a:rPr>
              <a:t>yakni</a:t>
            </a:r>
            <a:r>
              <a:rPr lang="en-US" sz="1400" dirty="0">
                <a:solidFill>
                  <a:schemeClr val="dk1"/>
                </a:solidFill>
              </a:rPr>
              <a:t> 'Username', '</a:t>
            </a:r>
            <a:r>
              <a:rPr lang="en-US" sz="1400" dirty="0" err="1">
                <a:solidFill>
                  <a:schemeClr val="dk1"/>
                </a:solidFill>
              </a:rPr>
              <a:t>EnterpriseID</a:t>
            </a:r>
            <a:r>
              <a:rPr lang="en-US" sz="1400" dirty="0">
                <a:solidFill>
                  <a:schemeClr val="dk1"/>
                </a:solidFill>
              </a:rPr>
              <a:t>', '</a:t>
            </a:r>
            <a:r>
              <a:rPr lang="en-US" sz="1400" dirty="0" err="1">
                <a:solidFill>
                  <a:schemeClr val="dk1"/>
                </a:solidFill>
              </a:rPr>
              <a:t>PernahBekerja</a:t>
            </a:r>
            <a:r>
              <a:rPr lang="en-US" sz="1400" dirty="0">
                <a:solidFill>
                  <a:schemeClr val="dk1"/>
                </a:solidFill>
              </a:rPr>
              <a:t>', dan '</a:t>
            </a:r>
            <a:r>
              <a:rPr lang="en-US" sz="1400" dirty="0" err="1">
                <a:solidFill>
                  <a:schemeClr val="dk1"/>
                </a:solidFill>
              </a:rPr>
              <a:t>IkutProgramLOP</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p:txBody>
      </p:sp>
      <p:sp>
        <p:nvSpPr>
          <p:cNvPr id="5" name="Google Shape;115;p27">
            <a:extLst>
              <a:ext uri="{FF2B5EF4-FFF2-40B4-BE49-F238E27FC236}">
                <a16:creationId xmlns:a16="http://schemas.microsoft.com/office/drawing/2014/main" id="{E2BDB66E-7611-4472-AED5-91501C5916D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a:noFill/>
          <a:ln>
            <a:noFill/>
          </a:ln>
        </p:spPr>
        <p:txBody>
          <a:bodyPr spcFirstLastPara="1" wrap="square" lIns="91425" tIns="91425" rIns="91425" bIns="91425" anchor="t" anchorCtr="0">
            <a:noAutofit/>
          </a:bodyPr>
          <a:lstStyle/>
          <a:p>
            <a:pPr>
              <a:buSzPts val="990"/>
            </a:pPr>
            <a:r>
              <a:rPr lang="en-US" sz="1798" b="1" dirty="0">
                <a:latin typeface="Roboto"/>
                <a:ea typeface="Roboto"/>
              </a:rPr>
              <a:t>Annual Report on Employee Number Changes</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visualisasi</a:t>
            </a:r>
            <a:r>
              <a:rPr lang="en-US" sz="1200" dirty="0">
                <a:solidFill>
                  <a:schemeClr val="dk1"/>
                </a:solidFill>
              </a:rPr>
              <a:t> ini, dapat </a:t>
            </a:r>
            <a:r>
              <a:rPr lang="en-US" sz="1200" dirty="0" err="1">
                <a:solidFill>
                  <a:schemeClr val="dk1"/>
                </a:solidFill>
              </a:rPr>
              <a:t>disimpulkan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kondisi</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mengalami</a:t>
            </a:r>
            <a:r>
              <a:rPr lang="en-US" sz="1200" dirty="0">
                <a:solidFill>
                  <a:schemeClr val="dk1"/>
                </a:solidFill>
              </a:rPr>
              <a:t> beberapa </a:t>
            </a:r>
            <a:r>
              <a:rPr lang="en-US" sz="1200" dirty="0" err="1">
                <a:solidFill>
                  <a:schemeClr val="dk1"/>
                </a:solidFill>
              </a:rPr>
              <a:t>fase</a:t>
            </a:r>
            <a:r>
              <a:rPr lang="en-US" sz="1200" dirty="0">
                <a:solidFill>
                  <a:schemeClr val="dk1"/>
                </a:solidFill>
              </a:rPr>
              <a: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Tajam</a:t>
            </a:r>
            <a:r>
              <a:rPr lang="en-US" sz="1200" dirty="0">
                <a:solidFill>
                  <a:schemeClr val="dk1"/>
                </a:solidFill>
              </a:rPr>
              <a:t>, pada tahun 2011-2012 </a:t>
            </a:r>
            <a:r>
              <a:rPr lang="en-US" sz="1200" dirty="0" err="1">
                <a:solidFill>
                  <a:schemeClr val="dk1"/>
                </a:solidFill>
              </a:rPr>
              <a:t>terdapat</a:t>
            </a:r>
            <a:r>
              <a:rPr lang="en-US" sz="1200" dirty="0">
                <a:solidFill>
                  <a:schemeClr val="dk1"/>
                </a:solidFill>
              </a:rPr>
              <a:t> </a:t>
            </a:r>
            <a:r>
              <a:rPr lang="en-US" sz="1200" dirty="0" err="1">
                <a:solidFill>
                  <a:schemeClr val="dk1"/>
                </a:solidFill>
              </a:rPr>
              <a:t>kenaikan</a:t>
            </a:r>
            <a:r>
              <a:rPr lang="en-US" sz="1200" dirty="0">
                <a:solidFill>
                  <a:schemeClr val="dk1"/>
                </a:solidFill>
              </a:rPr>
              <a:t> yang </a:t>
            </a:r>
            <a:r>
              <a:rPr lang="en-US" sz="1200" dirty="0" err="1">
                <a:solidFill>
                  <a:schemeClr val="dk1"/>
                </a:solidFill>
              </a:rPr>
              <a:t>signifikan</a:t>
            </a:r>
            <a:r>
              <a:rPr lang="en-US" sz="1200" dirty="0">
                <a:solidFill>
                  <a:schemeClr val="dk1"/>
                </a:solidFill>
              </a:rPr>
              <a:t> pada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Peningkatan</a:t>
            </a:r>
            <a:r>
              <a:rPr lang="en-US" sz="1200" dirty="0">
                <a:solidFill>
                  <a:schemeClr val="dk1"/>
                </a:solidFill>
              </a:rPr>
              <a:t> ini mungkin disebabkan oleh </a:t>
            </a:r>
            <a:r>
              <a:rPr lang="en-US" sz="1200" dirty="0" err="1">
                <a:solidFill>
                  <a:schemeClr val="dk1"/>
                </a:solidFill>
              </a:rPr>
              <a:t>ekspansi</a:t>
            </a:r>
            <a:r>
              <a:rPr lang="en-US" sz="1200" dirty="0">
                <a:solidFill>
                  <a:schemeClr val="dk1"/>
                </a:solidFill>
              </a:rPr>
              <a:t> </a:t>
            </a:r>
            <a:r>
              <a:rPr lang="en-US" sz="1200" dirty="0" err="1">
                <a:solidFill>
                  <a:schemeClr val="dk1"/>
                </a:solidFill>
              </a:rPr>
              <a:t>perusahaan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kebutuhan</a:t>
            </a:r>
            <a:r>
              <a:rPr lang="en-US" sz="1200" dirty="0">
                <a:solidFill>
                  <a:schemeClr val="dk1"/>
                </a:solidFill>
              </a:rPr>
              <a:t> </a:t>
            </a:r>
            <a:r>
              <a:rPr lang="en-US" sz="1200" dirty="0" err="1">
                <a:solidFill>
                  <a:schemeClr val="dk1"/>
                </a:solidFill>
              </a:rPr>
              <a:t>operasional</a:t>
            </a:r>
            <a:r>
              <a:rPr lang="en-US" sz="1200" dirty="0">
                <a:solidFill>
                  <a:schemeClr val="dk1"/>
                </a:solidFill>
              </a:rPr>
              <a:t> yang lebih </a:t>
            </a:r>
            <a:r>
              <a:rPr lang="en-US" sz="1200" dirty="0" err="1">
                <a:solidFill>
                  <a:schemeClr val="dk1"/>
                </a:solidFill>
              </a:rPr>
              <a:t>tinggi</a:t>
            </a:r>
            <a:r>
              <a:rPr lang="en-US" sz="1200" dirty="0">
                <a:solidFill>
                  <a:schemeClr val="dk1"/>
                </a:solidFill>
              </a:rPr>
              <a:t>, yang </a:t>
            </a:r>
            <a:r>
              <a:rPr lang="en-US" sz="1200" dirty="0" err="1">
                <a:solidFill>
                  <a:schemeClr val="dk1"/>
                </a:solidFill>
              </a:rPr>
              <a:t>memerlukan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tambahan</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Periode</a:t>
            </a:r>
            <a:r>
              <a:rPr lang="en-US" sz="1200" dirty="0">
                <a:solidFill>
                  <a:schemeClr val="dk1"/>
                </a:solidFill>
              </a:rPr>
              <a:t> Stabil, pada tahun 2013-2015,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mengalami</a:t>
            </a:r>
            <a:r>
              <a:rPr lang="en-US" sz="1200" dirty="0">
                <a:solidFill>
                  <a:schemeClr val="dk1"/>
                </a:solidFill>
              </a:rPr>
              <a:t> </a:t>
            </a:r>
            <a:r>
              <a:rPr lang="en-US" sz="1200" dirty="0" err="1">
                <a:solidFill>
                  <a:schemeClr val="dk1"/>
                </a:solidFill>
              </a:rPr>
              <a:t>kenaikan</a:t>
            </a:r>
            <a:r>
              <a:rPr lang="en-US" sz="1200" dirty="0">
                <a:solidFill>
                  <a:schemeClr val="dk1"/>
                </a:solidFill>
              </a:rPr>
              <a:t>, </a:t>
            </a:r>
            <a:r>
              <a:rPr lang="en-US" sz="1200" dirty="0" err="1">
                <a:solidFill>
                  <a:schemeClr val="dk1"/>
                </a:solidFill>
              </a:rPr>
              <a:t>namun</a:t>
            </a:r>
            <a:r>
              <a:rPr lang="en-US" sz="1200" dirty="0">
                <a:solidFill>
                  <a:schemeClr val="dk1"/>
                </a:solidFill>
              </a:rPr>
              <a:t> </a:t>
            </a:r>
            <a:r>
              <a:rPr lang="en-US" sz="1200" dirty="0" err="1">
                <a:solidFill>
                  <a:schemeClr val="dk1"/>
                </a:solidFill>
              </a:rPr>
              <a:t>kenaikannya</a:t>
            </a:r>
            <a:r>
              <a:rPr lang="en-US" sz="1200" dirty="0">
                <a:solidFill>
                  <a:schemeClr val="dk1"/>
                </a:solidFill>
              </a:rPr>
              <a:t> lebih </a:t>
            </a:r>
            <a:r>
              <a:rPr lang="en-US" sz="1200" dirty="0" err="1">
                <a:solidFill>
                  <a:schemeClr val="dk1"/>
                </a:solidFill>
              </a:rPr>
              <a:t>stabil</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stabilitas</a:t>
            </a:r>
            <a:r>
              <a:rPr lang="en-US" sz="1200" dirty="0">
                <a:solidFill>
                  <a:schemeClr val="dk1"/>
                </a:solidFill>
              </a:rPr>
              <a:t> </a:t>
            </a:r>
            <a:r>
              <a:rPr lang="en-US" sz="1200" dirty="0" err="1">
                <a:solidFill>
                  <a:schemeClr val="dk1"/>
                </a:solidFill>
              </a:rPr>
              <a:t>perusahaan</a:t>
            </a:r>
            <a:r>
              <a:rPr lang="en-US" sz="1200" dirty="0">
                <a:solidFill>
                  <a:schemeClr val="dk1"/>
                </a:solidFill>
              </a:rPr>
              <a:t>, di mana </a:t>
            </a:r>
            <a:r>
              <a:rPr lang="en-US" sz="1200" dirty="0" err="1">
                <a:solidFill>
                  <a:schemeClr val="dk1"/>
                </a:solidFill>
              </a:rPr>
              <a:t>pertumbuhan</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masih</a:t>
            </a:r>
            <a:r>
              <a:rPr lang="en-US" sz="1200" dirty="0">
                <a:solidFill>
                  <a:schemeClr val="dk1"/>
                </a:solidFill>
              </a:rPr>
              <a:t> </a:t>
            </a:r>
            <a:r>
              <a:rPr lang="en-US" sz="1200" dirty="0" err="1">
                <a:solidFill>
                  <a:schemeClr val="dk1"/>
                </a:solidFill>
              </a:rPr>
              <a:t>terjaga</a:t>
            </a:r>
            <a:r>
              <a:rPr lang="en-US" sz="1200" dirty="0">
                <a:solidFill>
                  <a:schemeClr val="dk1"/>
                </a:solidFill>
              </a:rPr>
              <a:t> </a:t>
            </a:r>
            <a:r>
              <a:rPr lang="en-US" sz="1200" dirty="0" err="1">
                <a:solidFill>
                  <a:schemeClr val="dk1"/>
                </a:solidFill>
              </a:rPr>
              <a:t>meskipun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sebesar</a:t>
            </a:r>
            <a:r>
              <a:rPr lang="en-US" sz="1200" dirty="0">
                <a:solidFill>
                  <a:schemeClr val="dk1"/>
                </a:solidFill>
              </a:rPr>
              <a:t> tahun-tahun </a:t>
            </a:r>
            <a:r>
              <a:rPr lang="en-US" sz="1200" dirty="0" err="1">
                <a:solidFill>
                  <a:schemeClr val="dk1"/>
                </a:solidFill>
              </a:rPr>
              <a:t>sebelumnya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Fase</a:t>
            </a:r>
            <a:r>
              <a:rPr lang="en-US" sz="1200" dirty="0">
                <a:solidFill>
                  <a:schemeClr val="dk1"/>
                </a:solidFill>
              </a:rPr>
              <a:t> </a:t>
            </a:r>
            <a:r>
              <a:rPr lang="en-US" sz="1200" dirty="0" err="1">
                <a:solidFill>
                  <a:schemeClr val="dk1"/>
                </a:solidFill>
              </a:rPr>
              <a:t>Penurunan</a:t>
            </a:r>
            <a:r>
              <a:rPr lang="en-US" sz="1200" dirty="0">
                <a:solidFill>
                  <a:schemeClr val="dk1"/>
                </a:solidFill>
              </a:rPr>
              <a:t>, pada tahun 2016-2020 </a:t>
            </a:r>
            <a:r>
              <a:rPr lang="en-US" sz="1200" dirty="0" err="1">
                <a:solidFill>
                  <a:schemeClr val="dk1"/>
                </a:solidFill>
              </a:rPr>
              <a:t>terjadi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jumlah</a:t>
            </a:r>
            <a:r>
              <a:rPr lang="en-US" sz="1200" dirty="0">
                <a:solidFill>
                  <a:schemeClr val="dk1"/>
                </a:solidFill>
              </a:rPr>
              <a:t> </a:t>
            </a:r>
            <a:r>
              <a:rPr lang="en-US" sz="1200" dirty="0" err="1">
                <a:solidFill>
                  <a:schemeClr val="dk1"/>
                </a:solidFill>
              </a:rPr>
              <a:t>karyawan</a:t>
            </a:r>
            <a:r>
              <a:rPr lang="en-US" sz="1200" dirty="0">
                <a:solidFill>
                  <a:schemeClr val="dk1"/>
                </a:solidFill>
              </a:rPr>
              <a:t> yang </a:t>
            </a:r>
            <a:r>
              <a:rPr lang="en-US" sz="1200" dirty="0" err="1">
                <a:solidFill>
                  <a:schemeClr val="dk1"/>
                </a:solidFill>
              </a:rPr>
              <a:t>cukup</a:t>
            </a:r>
            <a:r>
              <a:rPr lang="en-US" sz="1200" dirty="0">
                <a:solidFill>
                  <a:schemeClr val="dk1"/>
                </a:solidFill>
              </a:rPr>
              <a:t> besar, </a:t>
            </a:r>
            <a:r>
              <a:rPr lang="en-US" sz="1200" dirty="0" err="1">
                <a:solidFill>
                  <a:schemeClr val="dk1"/>
                </a:solidFill>
              </a:rPr>
              <a:t>terutama</a:t>
            </a:r>
            <a:r>
              <a:rPr lang="en-US" sz="1200" dirty="0">
                <a:solidFill>
                  <a:schemeClr val="dk1"/>
                </a:solidFill>
              </a:rPr>
              <a:t> pada tahun 2017. Hal ini </a:t>
            </a:r>
            <a:r>
              <a:rPr lang="en-US" sz="1200" dirty="0" err="1">
                <a:solidFill>
                  <a:schemeClr val="dk1"/>
                </a:solidFill>
              </a:rPr>
              <a:t>menunjukkan</a:t>
            </a:r>
            <a:r>
              <a:rPr lang="en-US" sz="1200" dirty="0">
                <a:solidFill>
                  <a:schemeClr val="dk1"/>
                </a:solidFill>
              </a:rPr>
              <a:t> </a:t>
            </a:r>
            <a:r>
              <a:rPr lang="en-US" sz="1200" dirty="0" err="1">
                <a:solidFill>
                  <a:schemeClr val="dk1"/>
                </a:solidFill>
              </a:rPr>
              <a:t>adanya</a:t>
            </a:r>
            <a:r>
              <a:rPr lang="en-US" sz="1200" dirty="0">
                <a:solidFill>
                  <a:schemeClr val="dk1"/>
                </a:solidFill>
              </a:rPr>
              <a:t> permasalahan yang lebih </a:t>
            </a:r>
            <a:r>
              <a:rPr lang="en-US" sz="1200" dirty="0" err="1">
                <a:solidFill>
                  <a:schemeClr val="dk1"/>
                </a:solidFill>
              </a:rPr>
              <a:t>serius</a:t>
            </a:r>
            <a:r>
              <a:rPr lang="en-US" sz="1200" dirty="0">
                <a:solidFill>
                  <a:schemeClr val="dk1"/>
                </a:solidFill>
              </a:rPr>
              <a:t>, </a:t>
            </a:r>
            <a:r>
              <a:rPr lang="en-US" sz="1200" dirty="0" err="1">
                <a:solidFill>
                  <a:schemeClr val="dk1"/>
                </a:solidFill>
              </a:rPr>
              <a:t>seperti</a:t>
            </a:r>
            <a:r>
              <a:rPr lang="en-US" sz="1200" dirty="0">
                <a:solidFill>
                  <a:schemeClr val="dk1"/>
                </a:solidFill>
              </a:rPr>
              <a:t> </a:t>
            </a:r>
            <a:r>
              <a:rPr lang="en-US" sz="1200" dirty="0" err="1">
                <a:solidFill>
                  <a:schemeClr val="dk1"/>
                </a:solidFill>
              </a:rPr>
              <a:t>penurunan</a:t>
            </a:r>
            <a:r>
              <a:rPr lang="en-US" sz="1200" dirty="0">
                <a:solidFill>
                  <a:schemeClr val="dk1"/>
                </a:solidFill>
              </a:rPr>
              <a:t> </a:t>
            </a:r>
            <a:r>
              <a:rPr lang="en-US" sz="1200" dirty="0" err="1">
                <a:solidFill>
                  <a:schemeClr val="dk1"/>
                </a:solidFill>
              </a:rPr>
              <a:t>produktivitas</a:t>
            </a:r>
            <a:r>
              <a:rPr lang="en-US" sz="1200" dirty="0">
                <a:solidFill>
                  <a:schemeClr val="dk1"/>
                </a:solidFill>
              </a:rPr>
              <a:t>, </a:t>
            </a:r>
            <a:r>
              <a:rPr lang="en-US" sz="1200" dirty="0" err="1">
                <a:solidFill>
                  <a:schemeClr val="dk1"/>
                </a:solidFill>
              </a:rPr>
              <a:t>kepuasan</a:t>
            </a:r>
            <a:r>
              <a:rPr lang="en-US" sz="1200" dirty="0">
                <a:solidFill>
                  <a:schemeClr val="dk1"/>
                </a:solidFill>
              </a:rPr>
              <a:t> </a:t>
            </a:r>
            <a:r>
              <a:rPr lang="en-US" sz="1200" dirty="0" err="1">
                <a:solidFill>
                  <a:schemeClr val="dk1"/>
                </a:solidFill>
              </a:rPr>
              <a:t>kerja</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faktor</a:t>
            </a:r>
            <a:r>
              <a:rPr lang="en-US" sz="1200" dirty="0">
                <a:solidFill>
                  <a:schemeClr val="dk1"/>
                </a:solidFill>
              </a:rPr>
              <a:t> </a:t>
            </a:r>
            <a:r>
              <a:rPr lang="en-US" sz="1200" dirty="0" err="1">
                <a:solidFill>
                  <a:schemeClr val="dk1"/>
                </a:solidFill>
              </a:rPr>
              <a:t>eksternal</a:t>
            </a:r>
            <a:r>
              <a:rPr lang="en-US" sz="1200" dirty="0">
                <a:solidFill>
                  <a:schemeClr val="dk1"/>
                </a:solidFill>
              </a:rPr>
              <a:t> yang </a:t>
            </a:r>
            <a:r>
              <a:rPr lang="en-US" sz="1200" dirty="0" err="1">
                <a:solidFill>
                  <a:schemeClr val="dk1"/>
                </a:solidFill>
              </a:rPr>
              <a:t>memengaruhi</a:t>
            </a:r>
            <a:r>
              <a:rPr lang="en-US" sz="1200" dirty="0">
                <a:solidFill>
                  <a:schemeClr val="dk1"/>
                </a:solidFill>
              </a:rPr>
              <a:t>. </a:t>
            </a:r>
            <a:r>
              <a:rPr lang="en-US" sz="1200" dirty="0" err="1">
                <a:solidFill>
                  <a:schemeClr val="dk1"/>
                </a:solidFill>
              </a:rPr>
              <a:t>Walaupun</a:t>
            </a:r>
            <a:r>
              <a:rPr lang="en-US" sz="1200" dirty="0">
                <a:solidFill>
                  <a:schemeClr val="dk1"/>
                </a:solidFill>
              </a:rPr>
              <a:t> pada tahun 2018-2020 </a:t>
            </a:r>
            <a:r>
              <a:rPr lang="en-US" sz="1200" dirty="0" err="1">
                <a:solidFill>
                  <a:schemeClr val="dk1"/>
                </a:solidFill>
              </a:rPr>
              <a:t>penurunannya</a:t>
            </a:r>
            <a:r>
              <a:rPr lang="en-US" sz="1200" dirty="0">
                <a:solidFill>
                  <a:schemeClr val="dk1"/>
                </a:solidFill>
              </a:rPr>
              <a:t> lebih </a:t>
            </a:r>
            <a:r>
              <a:rPr lang="en-US" sz="1200" dirty="0" err="1">
                <a:solidFill>
                  <a:schemeClr val="dk1"/>
                </a:solidFill>
              </a:rPr>
              <a:t>kecil</a:t>
            </a:r>
            <a:r>
              <a:rPr lang="en-US" sz="1200" dirty="0">
                <a:solidFill>
                  <a:schemeClr val="dk1"/>
                </a:solidFill>
              </a:rPr>
              <a:t>, </a:t>
            </a:r>
            <a:r>
              <a:rPr lang="en-US" sz="1200" dirty="0" err="1">
                <a:solidFill>
                  <a:schemeClr val="dk1"/>
                </a:solidFill>
              </a:rPr>
              <a:t>tetapi</a:t>
            </a:r>
            <a:r>
              <a:rPr lang="en-US" sz="1200" dirty="0">
                <a:solidFill>
                  <a:schemeClr val="dk1"/>
                </a:solidFill>
              </a:rPr>
              <a:t> tren ini </a:t>
            </a:r>
            <a:r>
              <a:rPr lang="en-US" sz="1200" dirty="0" err="1">
                <a:solidFill>
                  <a:schemeClr val="dk1"/>
                </a:solidFill>
              </a:rPr>
              <a:t>tetap</a:t>
            </a:r>
            <a:r>
              <a:rPr lang="en-US" sz="1200" dirty="0">
                <a:solidFill>
                  <a:schemeClr val="dk1"/>
                </a:solidFill>
              </a:rPr>
              <a:t> </a:t>
            </a:r>
            <a:r>
              <a:rPr lang="en-US" sz="1200" dirty="0" err="1">
                <a:solidFill>
                  <a:schemeClr val="dk1"/>
                </a:solidFill>
              </a:rPr>
              <a:t>menunjukkan</a:t>
            </a:r>
            <a:r>
              <a:rPr lang="en-US" sz="1200" dirty="0">
                <a:solidFill>
                  <a:schemeClr val="dk1"/>
                </a:solidFill>
              </a:rPr>
              <a:t> </a:t>
            </a:r>
            <a:r>
              <a:rPr lang="en-US" sz="1200" dirty="0" err="1">
                <a:solidFill>
                  <a:schemeClr val="dk1"/>
                </a:solidFill>
              </a:rPr>
              <a:t>arah</a:t>
            </a:r>
            <a:r>
              <a:rPr lang="en-US" sz="1200" dirty="0">
                <a:solidFill>
                  <a:schemeClr val="dk1"/>
                </a:solidFill>
              </a:rPr>
              <a:t> yang </a:t>
            </a:r>
            <a:r>
              <a:rPr lang="en-US" sz="1200" dirty="0" err="1">
                <a:solidFill>
                  <a:schemeClr val="dk1"/>
                </a:solidFill>
              </a:rPr>
              <a:t>mengkhawatirkan</a:t>
            </a:r>
            <a:r>
              <a:rPr lang="en-US" sz="1200" dirty="0">
                <a:solidFill>
                  <a:schemeClr val="dk1"/>
                </a:solidFill>
              </a:rPr>
              <a:t>.</a:t>
            </a:r>
          </a:p>
        </p:txBody>
      </p:sp>
      <p:pic>
        <p:nvPicPr>
          <p:cNvPr id="3" name="Picture 2">
            <a:extLst>
              <a:ext uri="{FF2B5EF4-FFF2-40B4-BE49-F238E27FC236}">
                <a16:creationId xmlns:a16="http://schemas.microsoft.com/office/drawing/2014/main" id="{E89F1C0F-D6DE-4CB5-B5DE-13AECDCDCA8B}"/>
              </a:ext>
            </a:extLst>
          </p:cNvPr>
          <p:cNvPicPr>
            <a:picLocks noChangeAspect="1"/>
          </p:cNvPicPr>
          <p:nvPr/>
        </p:nvPicPr>
        <p:blipFill>
          <a:blip r:embed="rId3"/>
          <a:stretch>
            <a:fillRect/>
          </a:stretch>
        </p:blipFill>
        <p:spPr>
          <a:xfrm>
            <a:off x="2363417" y="775242"/>
            <a:ext cx="4417166" cy="1960281"/>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2F69AB9A-9FB6-4FDE-B044-01E357BB2DB5}"/>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Annual Report on Employee Number Changes</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92500" lnSpcReduction="10000"/>
          </a:bodyPr>
          <a:lstStyle/>
          <a:p>
            <a:pPr marL="133350" lvl="0" indent="0">
              <a:lnSpc>
                <a:spcPct val="105000"/>
              </a:lnSpc>
              <a:buClr>
                <a:schemeClr val="dk1"/>
              </a:buClr>
              <a:buSzPts val="1500"/>
              <a:buNone/>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visualisasi</a:t>
            </a:r>
            <a:r>
              <a:rPr lang="en-US" sz="1400" dirty="0">
                <a:solidFill>
                  <a:schemeClr val="dk1"/>
                </a:solidFill>
              </a:rPr>
              <a:t> </a:t>
            </a:r>
            <a:r>
              <a:rPr lang="en-US" sz="1400" dirty="0" err="1">
                <a:solidFill>
                  <a:schemeClr val="dk1"/>
                </a:solidFill>
              </a:rPr>
              <a:t>didapatkan</a:t>
            </a:r>
            <a:r>
              <a:rPr lang="en-US" sz="1400" dirty="0">
                <a:solidFill>
                  <a:schemeClr val="dk1"/>
                </a:solidFill>
              </a:rPr>
              <a:t> insight-insight, </a:t>
            </a:r>
            <a:r>
              <a:rPr lang="en-US" sz="1400" dirty="0" err="1">
                <a:solidFill>
                  <a:schemeClr val="dk1"/>
                </a:solidFill>
              </a:rPr>
              <a:t>yaitu</a:t>
            </a:r>
            <a:r>
              <a:rPr lang="en-US" sz="1400" dirty="0">
                <a:solidFill>
                  <a:schemeClr val="dk1"/>
                </a:solidFill>
              </a:rPr>
              <a:t> sebagai berikut.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Penurunan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konsisten</a:t>
            </a:r>
            <a:r>
              <a:rPr lang="en-US" sz="1400" dirty="0">
                <a:solidFill>
                  <a:schemeClr val="dk1"/>
                </a:solidFill>
              </a:rPr>
              <a:t> </a:t>
            </a:r>
            <a:r>
              <a:rPr lang="en-US" sz="1400" dirty="0" err="1">
                <a:solidFill>
                  <a:schemeClr val="dk1"/>
                </a:solidFill>
              </a:rPr>
              <a:t>selama</a:t>
            </a:r>
            <a:r>
              <a:rPr lang="en-US" sz="1400" dirty="0">
                <a:solidFill>
                  <a:schemeClr val="dk1"/>
                </a:solidFill>
              </a:rPr>
              <a:t> beberapa tahun </a:t>
            </a:r>
            <a:r>
              <a:rPr lang="en-US" sz="1400" dirty="0" err="1">
                <a:solidFill>
                  <a:schemeClr val="dk1"/>
                </a:solidFill>
              </a:rPr>
              <a:t>menunjukkan</a:t>
            </a:r>
            <a:r>
              <a:rPr lang="en-US" sz="1400" dirty="0">
                <a:solidFill>
                  <a:schemeClr val="dk1"/>
                </a:solidFill>
              </a:rPr>
              <a:t> </a:t>
            </a:r>
            <a:r>
              <a:rPr lang="en-US" sz="1400" dirty="0" err="1">
                <a:solidFill>
                  <a:schemeClr val="dk1"/>
                </a:solidFill>
              </a:rPr>
              <a:t>bahwa</a:t>
            </a:r>
            <a:r>
              <a:rPr lang="en-US" sz="1400" dirty="0">
                <a:solidFill>
                  <a:schemeClr val="dk1"/>
                </a:solidFill>
              </a:rPr>
              <a:t> </a:t>
            </a:r>
            <a:r>
              <a:rPr lang="en-US" sz="1400" dirty="0" err="1">
                <a:solidFill>
                  <a:schemeClr val="dk1"/>
                </a:solidFill>
              </a:rPr>
              <a:t>perusahaan</a:t>
            </a:r>
            <a:r>
              <a:rPr lang="en-US" sz="1400" dirty="0">
                <a:solidFill>
                  <a:schemeClr val="dk1"/>
                </a:solidFill>
              </a:rPr>
              <a:t> mungkin </a:t>
            </a:r>
            <a:r>
              <a:rPr lang="en-US" sz="1400" dirty="0" err="1">
                <a:solidFill>
                  <a:schemeClr val="dk1"/>
                </a:solidFill>
              </a:rPr>
              <a:t>sedang</a:t>
            </a:r>
            <a:r>
              <a:rPr lang="en-US" sz="1400" dirty="0">
                <a:solidFill>
                  <a:schemeClr val="dk1"/>
                </a:solidFill>
              </a:rPr>
              <a:t> </a:t>
            </a:r>
            <a:r>
              <a:rPr lang="en-US" sz="1400" dirty="0" err="1">
                <a:solidFill>
                  <a:schemeClr val="dk1"/>
                </a:solidFill>
              </a:rPr>
              <a:t>menghadapi</a:t>
            </a:r>
            <a:r>
              <a:rPr lang="en-US" sz="1400" dirty="0">
                <a:solidFill>
                  <a:schemeClr val="dk1"/>
                </a:solidFill>
              </a:rPr>
              <a:t> </a:t>
            </a:r>
            <a:r>
              <a:rPr lang="en-US" sz="1400" dirty="0" err="1">
                <a:solidFill>
                  <a:schemeClr val="dk1"/>
                </a:solidFill>
              </a:rPr>
              <a:t>tantangan</a:t>
            </a:r>
            <a:r>
              <a:rPr lang="en-US" sz="1400" dirty="0">
                <a:solidFill>
                  <a:schemeClr val="dk1"/>
                </a:solidFill>
              </a:rPr>
              <a:t> internal </a:t>
            </a:r>
            <a:r>
              <a:rPr lang="en-US" sz="1400" dirty="0" err="1">
                <a:solidFill>
                  <a:schemeClr val="dk1"/>
                </a:solidFill>
              </a:rPr>
              <a:t>atau</a:t>
            </a:r>
            <a:r>
              <a:rPr lang="en-US" sz="1400" dirty="0">
                <a:solidFill>
                  <a:schemeClr val="dk1"/>
                </a:solidFill>
              </a:rPr>
              <a:t> </a:t>
            </a:r>
            <a:r>
              <a:rPr lang="en-US" sz="1400" dirty="0" err="1">
                <a:solidFill>
                  <a:schemeClr val="dk1"/>
                </a:solidFill>
              </a:rPr>
              <a:t>eksternal</a:t>
            </a:r>
            <a:r>
              <a:rPr lang="en-US" sz="1400" dirty="0">
                <a:solidFill>
                  <a:schemeClr val="dk1"/>
                </a:solidFill>
              </a:rPr>
              <a:t>. Ini bisa </a:t>
            </a:r>
            <a:r>
              <a:rPr lang="en-US" sz="1400" dirty="0" err="1">
                <a:solidFill>
                  <a:schemeClr val="dk1"/>
                </a:solidFill>
              </a:rPr>
              <a:t>berupa</a:t>
            </a:r>
            <a:r>
              <a:rPr lang="en-US" sz="1400" dirty="0">
                <a:solidFill>
                  <a:schemeClr val="dk1"/>
                </a:solidFill>
              </a:rPr>
              <a:t> masalah dalam </a:t>
            </a:r>
            <a:r>
              <a:rPr lang="en-US" sz="1400" dirty="0" err="1">
                <a:solidFill>
                  <a:schemeClr val="dk1"/>
                </a:solidFill>
              </a:rPr>
              <a:t>manajemen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a:t>
            </a:r>
            <a:r>
              <a:rPr lang="en-US" sz="1400" dirty="0" err="1">
                <a:solidFill>
                  <a:schemeClr val="dk1"/>
                </a:solidFill>
              </a:rPr>
              <a:t>lingkungan</a:t>
            </a:r>
            <a:r>
              <a:rPr lang="en-US" sz="1400" dirty="0">
                <a:solidFill>
                  <a:schemeClr val="dk1"/>
                </a:solidFill>
              </a:rPr>
              <a:t> </a:t>
            </a:r>
            <a:r>
              <a:rPr lang="en-US" sz="1400" dirty="0" err="1">
                <a:solidFill>
                  <a:schemeClr val="dk1"/>
                </a:solidFill>
              </a:rPr>
              <a:t>kerja</a:t>
            </a:r>
            <a:r>
              <a:rPr lang="en-US" sz="1400" dirty="0">
                <a:solidFill>
                  <a:schemeClr val="dk1"/>
                </a:solidFill>
              </a:rPr>
              <a:t> yang kurang </a:t>
            </a:r>
            <a:r>
              <a:rPr lang="en-US" sz="1400" dirty="0" err="1">
                <a:solidFill>
                  <a:schemeClr val="dk1"/>
                </a:solidFill>
              </a:rPr>
              <a:t>mendukung</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tekanan</a:t>
            </a:r>
            <a:r>
              <a:rPr lang="en-US" sz="1400" dirty="0">
                <a:solidFill>
                  <a:schemeClr val="dk1"/>
                </a:solidFill>
              </a:rPr>
              <a:t> </a:t>
            </a:r>
            <a:r>
              <a:rPr lang="en-US" sz="1400" dirty="0" err="1">
                <a:solidFill>
                  <a:schemeClr val="dk1"/>
                </a:solidFill>
              </a:rPr>
              <a:t>dari</a:t>
            </a:r>
            <a:r>
              <a:rPr lang="en-US" sz="1400" dirty="0">
                <a:solidFill>
                  <a:schemeClr val="dk1"/>
                </a:solidFill>
              </a:rPr>
              <a:t> </a:t>
            </a:r>
            <a:r>
              <a:rPr lang="en-US" sz="1400" dirty="0" err="1">
                <a:solidFill>
                  <a:schemeClr val="dk1"/>
                </a:solidFill>
              </a:rPr>
              <a:t>kompetitor</a:t>
            </a:r>
            <a:r>
              <a:rPr lang="en-US" sz="1400" dirty="0">
                <a:solidFill>
                  <a:schemeClr val="dk1"/>
                </a:solidFill>
              </a:rPr>
              <a:t> di pasar.</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Setelah </a:t>
            </a:r>
            <a:r>
              <a:rPr lang="en-US" sz="1400" dirty="0" err="1">
                <a:solidFill>
                  <a:schemeClr val="dk1"/>
                </a:solidFill>
              </a:rPr>
              <a:t>melihat</a:t>
            </a:r>
            <a:r>
              <a:rPr lang="en-US" sz="1400" dirty="0">
                <a:solidFill>
                  <a:schemeClr val="dk1"/>
                </a:solidFill>
              </a:rPr>
              <a:t>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signifikan</a:t>
            </a:r>
            <a:r>
              <a:rPr lang="en-US" sz="1400" dirty="0">
                <a:solidFill>
                  <a:schemeClr val="dk1"/>
                </a:solidFill>
              </a:rPr>
              <a:t>, </a:t>
            </a:r>
            <a:r>
              <a:rPr lang="en-US" sz="1400" dirty="0" err="1">
                <a:solidFill>
                  <a:schemeClr val="dk1"/>
                </a:solidFill>
              </a:rPr>
              <a:t>terutama</a:t>
            </a:r>
            <a:r>
              <a:rPr lang="en-US" sz="1400" dirty="0">
                <a:solidFill>
                  <a:schemeClr val="dk1"/>
                </a:solidFill>
              </a:rPr>
              <a:t> pada tahun 2017,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mengevaluasi</a:t>
            </a:r>
            <a:r>
              <a:rPr lang="en-US" sz="1400" dirty="0">
                <a:solidFill>
                  <a:schemeClr val="dk1"/>
                </a:solidFill>
              </a:rPr>
              <a:t> </a:t>
            </a:r>
            <a:r>
              <a:rPr lang="en-US" sz="1400" dirty="0" err="1">
                <a:solidFill>
                  <a:schemeClr val="dk1"/>
                </a:solidFill>
              </a:rPr>
              <a:t>ulang</a:t>
            </a:r>
            <a:r>
              <a:rPr lang="en-US" sz="1400" dirty="0">
                <a:solidFill>
                  <a:schemeClr val="dk1"/>
                </a:solidFill>
              </a:rPr>
              <a:t> </a:t>
            </a:r>
            <a:r>
              <a:rPr lang="en-US" sz="1400" dirty="0" err="1">
                <a:solidFill>
                  <a:schemeClr val="dk1"/>
                </a:solidFill>
              </a:rPr>
              <a:t>kebijakan</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karyawan</a:t>
            </a:r>
            <a:r>
              <a:rPr lang="en-US" sz="1400" dirty="0">
                <a:solidFill>
                  <a:schemeClr val="dk1"/>
                </a:solidFill>
              </a:rPr>
              <a:t>. Program </a:t>
            </a:r>
            <a:r>
              <a:rPr lang="en-US" sz="1400" dirty="0" err="1">
                <a:solidFill>
                  <a:schemeClr val="dk1"/>
                </a:solidFill>
              </a:rPr>
              <a:t>peningkatan</a:t>
            </a:r>
            <a:r>
              <a:rPr lang="en-US" sz="1400" dirty="0">
                <a:solidFill>
                  <a:schemeClr val="dk1"/>
                </a:solidFill>
              </a:rPr>
              <a:t> </a:t>
            </a:r>
            <a:r>
              <a:rPr lang="en-US" sz="1400" dirty="0" err="1">
                <a:solidFill>
                  <a:schemeClr val="dk1"/>
                </a:solidFill>
              </a:rPr>
              <a:t>kepuasan</a:t>
            </a:r>
            <a:r>
              <a:rPr lang="en-US" sz="1400" dirty="0">
                <a:solidFill>
                  <a:schemeClr val="dk1"/>
                </a:solidFill>
              </a:rPr>
              <a:t> </a:t>
            </a:r>
            <a:r>
              <a:rPr lang="en-US" sz="1400" dirty="0" err="1">
                <a:solidFill>
                  <a:schemeClr val="dk1"/>
                </a:solidFill>
              </a:rPr>
              <a:t>kerja</a:t>
            </a:r>
            <a:r>
              <a:rPr lang="en-US" sz="1400" dirty="0">
                <a:solidFill>
                  <a:schemeClr val="dk1"/>
                </a:solidFill>
              </a:rPr>
              <a:t>, </a:t>
            </a:r>
            <a:r>
              <a:rPr lang="en-US" sz="1400" dirty="0" err="1">
                <a:solidFill>
                  <a:schemeClr val="dk1"/>
                </a:solidFill>
              </a:rPr>
              <a:t>penyesuaian</a:t>
            </a:r>
            <a:r>
              <a:rPr lang="en-US" sz="1400" dirty="0">
                <a:solidFill>
                  <a:schemeClr val="dk1"/>
                </a:solidFill>
              </a:rPr>
              <a:t> </a:t>
            </a:r>
            <a:r>
              <a:rPr lang="en-US" sz="1400" dirty="0" err="1">
                <a:solidFill>
                  <a:schemeClr val="dk1"/>
                </a:solidFill>
              </a:rPr>
              <a:t>remunerasi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peninjauan</a:t>
            </a:r>
            <a:r>
              <a:rPr lang="en-US" sz="1400" dirty="0">
                <a:solidFill>
                  <a:schemeClr val="dk1"/>
                </a:solidFill>
              </a:rPr>
              <a:t> </a:t>
            </a:r>
            <a:r>
              <a:rPr lang="en-US" sz="1400" dirty="0" err="1">
                <a:solidFill>
                  <a:schemeClr val="dk1"/>
                </a:solidFill>
              </a:rPr>
              <a:t>kembali</a:t>
            </a:r>
            <a:r>
              <a:rPr lang="en-US" sz="1400" dirty="0">
                <a:solidFill>
                  <a:schemeClr val="dk1"/>
                </a:solidFill>
              </a:rPr>
              <a:t> </a:t>
            </a:r>
            <a:r>
              <a:rPr lang="en-US" sz="1400" dirty="0" err="1">
                <a:solidFill>
                  <a:schemeClr val="dk1"/>
                </a:solidFill>
              </a:rPr>
              <a:t>budaya</a:t>
            </a:r>
            <a:r>
              <a:rPr lang="en-US" sz="1400" dirty="0">
                <a:solidFill>
                  <a:schemeClr val="dk1"/>
                </a:solidFill>
              </a:rPr>
              <a:t> </a:t>
            </a:r>
            <a:r>
              <a:rPr lang="en-US" sz="1400" dirty="0" err="1">
                <a:solidFill>
                  <a:schemeClr val="dk1"/>
                </a:solidFill>
              </a:rPr>
              <a:t>kerja</a:t>
            </a:r>
            <a:r>
              <a:rPr lang="en-US" sz="1400" dirty="0">
                <a:solidFill>
                  <a:schemeClr val="dk1"/>
                </a:solidFill>
              </a:rPr>
              <a:t> mungkin </a:t>
            </a:r>
            <a:r>
              <a:rPr lang="en-US" sz="1400" dirty="0" err="1">
                <a:solidFill>
                  <a:schemeClr val="dk1"/>
                </a:solidFill>
              </a:rPr>
              <a:t>perlu</a:t>
            </a:r>
            <a:r>
              <a:rPr lang="en-US" sz="1400" dirty="0">
                <a:solidFill>
                  <a:schemeClr val="dk1"/>
                </a:solidFill>
              </a:rPr>
              <a:t> </a:t>
            </a:r>
            <a:r>
              <a:rPr lang="en-US" sz="1400" dirty="0" err="1">
                <a:solidFill>
                  <a:schemeClr val="dk1"/>
                </a:solidFill>
              </a:rPr>
              <a:t>dipertimbangkan</a:t>
            </a:r>
            <a:r>
              <a:rPr lang="en-US" sz="1400" dirty="0">
                <a:solidFill>
                  <a:schemeClr val="dk1"/>
                </a:solidFill>
              </a:rPr>
              <a:t> untuk </a:t>
            </a:r>
            <a:r>
              <a:rPr lang="en-US" sz="1400" dirty="0" err="1">
                <a:solidFill>
                  <a:schemeClr val="dk1"/>
                </a:solidFill>
              </a:rPr>
              <a:t>mencegah</a:t>
            </a:r>
            <a:r>
              <a:rPr lang="en-US" sz="1400" dirty="0">
                <a:solidFill>
                  <a:schemeClr val="dk1"/>
                </a:solidFill>
              </a:rPr>
              <a:t> </a:t>
            </a:r>
            <a:r>
              <a:rPr lang="en-US" sz="1400" dirty="0" err="1">
                <a:solidFill>
                  <a:schemeClr val="dk1"/>
                </a:solidFill>
              </a:rPr>
              <a:t>kehilangan</a:t>
            </a:r>
            <a:r>
              <a:rPr lang="en-US" sz="1400" dirty="0">
                <a:solidFill>
                  <a:schemeClr val="dk1"/>
                </a:solidFill>
              </a:rPr>
              <a:t> lebih </a:t>
            </a:r>
            <a:r>
              <a:rPr lang="en-US" sz="1400" dirty="0" err="1">
                <a:solidFill>
                  <a:schemeClr val="dk1"/>
                </a:solidFill>
              </a:rPr>
              <a:t>banyak</a:t>
            </a:r>
            <a:r>
              <a:rPr lang="en-US" sz="1400" dirty="0">
                <a:solidFill>
                  <a:schemeClr val="dk1"/>
                </a:solidFill>
              </a:rPr>
              <a:t> </a:t>
            </a:r>
            <a:r>
              <a:rPr lang="en-US" sz="1400" dirty="0" err="1">
                <a:solidFill>
                  <a:schemeClr val="dk1"/>
                </a:solidFill>
              </a:rPr>
              <a:t>karyawan</a:t>
            </a:r>
            <a:r>
              <a:rPr lang="en-US" sz="1400" dirty="0">
                <a:solidFill>
                  <a:schemeClr val="dk1"/>
                </a:solidFill>
              </a:rPr>
              <a:t> di masa </a:t>
            </a:r>
            <a:r>
              <a:rPr lang="en-US" sz="1400" dirty="0" err="1">
                <a:solidFill>
                  <a:schemeClr val="dk1"/>
                </a:solidFill>
              </a:rPr>
              <a:t>mendatang</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Pertumbuhan</a:t>
            </a:r>
            <a:r>
              <a:rPr lang="en-US" sz="1400" dirty="0">
                <a:solidFill>
                  <a:schemeClr val="dk1"/>
                </a:solidFill>
              </a:rPr>
              <a:t> besar yang </a:t>
            </a:r>
            <a:r>
              <a:rPr lang="en-US" sz="1400" dirty="0" err="1">
                <a:solidFill>
                  <a:schemeClr val="dk1"/>
                </a:solidFill>
              </a:rPr>
              <a:t>terjadi</a:t>
            </a:r>
            <a:r>
              <a:rPr lang="en-US" sz="1400" dirty="0">
                <a:solidFill>
                  <a:schemeClr val="dk1"/>
                </a:solidFill>
              </a:rPr>
              <a:t> di tahun 2011-2012 </a:t>
            </a:r>
            <a:r>
              <a:rPr lang="en-US" sz="1400" dirty="0" err="1">
                <a:solidFill>
                  <a:schemeClr val="dk1"/>
                </a:solidFill>
              </a:rPr>
              <a:t>kemungkinan</a:t>
            </a:r>
            <a:r>
              <a:rPr lang="en-US" sz="1400" dirty="0">
                <a:solidFill>
                  <a:schemeClr val="dk1"/>
                </a:solidFill>
              </a:rPr>
              <a:t> </a:t>
            </a:r>
            <a:r>
              <a:rPr lang="en-US" sz="1400" dirty="0" err="1">
                <a:solidFill>
                  <a:schemeClr val="dk1"/>
                </a:solidFill>
              </a:rPr>
              <a:t>berkaitan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ekspansi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proyek</a:t>
            </a:r>
            <a:r>
              <a:rPr lang="en-US" sz="1400" dirty="0">
                <a:solidFill>
                  <a:schemeClr val="dk1"/>
                </a:solidFill>
              </a:rPr>
              <a:t> besar yang </a:t>
            </a:r>
            <a:r>
              <a:rPr lang="en-US" sz="1400" dirty="0" err="1">
                <a:solidFill>
                  <a:schemeClr val="dk1"/>
                </a:solidFill>
              </a:rPr>
              <a:t>dijalankan</a:t>
            </a:r>
            <a:r>
              <a:rPr lang="en-US" sz="1400" dirty="0">
                <a:solidFill>
                  <a:schemeClr val="dk1"/>
                </a:solidFill>
              </a:rPr>
              <a:t> </a:t>
            </a:r>
            <a:r>
              <a:rPr lang="en-US" sz="1400" dirty="0" err="1">
                <a:solidFill>
                  <a:schemeClr val="dk1"/>
                </a:solidFill>
              </a:rPr>
              <a:t>perusahaan</a:t>
            </a:r>
            <a:r>
              <a:rPr lang="en-US" sz="1400" dirty="0">
                <a:solidFill>
                  <a:schemeClr val="dk1"/>
                </a:solidFill>
              </a:rPr>
              <a:t> pada </a:t>
            </a:r>
            <a:r>
              <a:rPr lang="en-US" sz="1400" dirty="0" err="1">
                <a:solidFill>
                  <a:schemeClr val="dk1"/>
                </a:solidFill>
              </a:rPr>
              <a:t>saat</a:t>
            </a:r>
            <a:r>
              <a:rPr lang="en-US" sz="1400" dirty="0">
                <a:solidFill>
                  <a:schemeClr val="dk1"/>
                </a:solidFill>
              </a:rPr>
              <a:t> itu. </a:t>
            </a:r>
            <a:r>
              <a:rPr lang="en-US" sz="1400" dirty="0" err="1">
                <a:solidFill>
                  <a:schemeClr val="dk1"/>
                </a:solidFill>
              </a:rPr>
              <a:t>Namun</a:t>
            </a:r>
            <a:r>
              <a:rPr lang="en-US" sz="1400" dirty="0">
                <a:solidFill>
                  <a:schemeClr val="dk1"/>
                </a:solidFill>
              </a:rPr>
              <a:t>,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berhati-hati</a:t>
            </a:r>
            <a:r>
              <a:rPr lang="en-US" sz="1400" dirty="0">
                <a:solidFill>
                  <a:schemeClr val="dk1"/>
                </a:solidFill>
              </a:rPr>
              <a:t> dalam </a:t>
            </a:r>
            <a:r>
              <a:rPr lang="en-US" sz="1400" dirty="0" err="1">
                <a:solidFill>
                  <a:schemeClr val="dk1"/>
                </a:solidFill>
              </a:rPr>
              <a:t>menjaga</a:t>
            </a:r>
            <a:r>
              <a:rPr lang="en-US" sz="1400" dirty="0">
                <a:solidFill>
                  <a:schemeClr val="dk1"/>
                </a:solidFill>
              </a:rPr>
              <a:t> </a:t>
            </a:r>
            <a:r>
              <a:rPr lang="en-US" sz="1400" dirty="0" err="1">
                <a:solidFill>
                  <a:schemeClr val="dk1"/>
                </a:solidFill>
              </a:rPr>
              <a:t>keseimbangan</a:t>
            </a:r>
            <a:r>
              <a:rPr lang="en-US" sz="1400" dirty="0">
                <a:solidFill>
                  <a:schemeClr val="dk1"/>
                </a:solidFill>
              </a:rPr>
              <a:t> </a:t>
            </a:r>
            <a:r>
              <a:rPr lang="en-US" sz="1400" dirty="0" err="1">
                <a:solidFill>
                  <a:schemeClr val="dk1"/>
                </a:solidFill>
              </a:rPr>
              <a:t>antara</a:t>
            </a:r>
            <a:r>
              <a:rPr lang="en-US" sz="1400" dirty="0">
                <a:solidFill>
                  <a:schemeClr val="dk1"/>
                </a:solidFill>
              </a:rPr>
              <a:t> </a:t>
            </a:r>
            <a:r>
              <a:rPr lang="en-US" sz="1400" dirty="0" err="1">
                <a:solidFill>
                  <a:schemeClr val="dk1"/>
                </a:solidFill>
              </a:rPr>
              <a:t>ekspansi</a:t>
            </a:r>
            <a:r>
              <a:rPr lang="en-US" sz="1400" dirty="0">
                <a:solidFill>
                  <a:schemeClr val="dk1"/>
                </a:solidFill>
              </a:rPr>
              <a:t> dan </a:t>
            </a:r>
            <a:r>
              <a:rPr lang="en-US" sz="1400" dirty="0" err="1">
                <a:solidFill>
                  <a:schemeClr val="dk1"/>
                </a:solidFill>
              </a:rPr>
              <a:t>mempertahankan</a:t>
            </a:r>
            <a:r>
              <a:rPr lang="en-US" sz="1400" dirty="0">
                <a:solidFill>
                  <a:schemeClr val="dk1"/>
                </a:solidFill>
              </a:rPr>
              <a:t> </a:t>
            </a:r>
            <a:r>
              <a:rPr lang="en-US" sz="1400" dirty="0" err="1">
                <a:solidFill>
                  <a:schemeClr val="dk1"/>
                </a:solidFill>
              </a:rPr>
              <a:t>sumber</a:t>
            </a:r>
            <a:r>
              <a:rPr lang="en-US" sz="1400" dirty="0">
                <a:solidFill>
                  <a:schemeClr val="dk1"/>
                </a:solidFill>
              </a:rPr>
              <a:t> </a:t>
            </a:r>
            <a:r>
              <a:rPr lang="en-US" sz="1400" dirty="0" err="1">
                <a:solidFill>
                  <a:schemeClr val="dk1"/>
                </a:solidFill>
              </a:rPr>
              <a:t>daya</a:t>
            </a:r>
            <a:r>
              <a:rPr lang="en-US" sz="1400" dirty="0">
                <a:solidFill>
                  <a:schemeClr val="dk1"/>
                </a:solidFill>
              </a:rPr>
              <a:t> </a:t>
            </a:r>
            <a:r>
              <a:rPr lang="en-US" sz="1400" dirty="0" err="1">
                <a:solidFill>
                  <a:schemeClr val="dk1"/>
                </a:solidFill>
              </a:rPr>
              <a:t>manusia</a:t>
            </a:r>
            <a:r>
              <a:rPr lang="en-US" sz="1400" dirty="0">
                <a:solidFill>
                  <a:schemeClr val="dk1"/>
                </a:solidFill>
              </a:rPr>
              <a:t> yang </a:t>
            </a:r>
            <a:r>
              <a:rPr lang="en-US" sz="1400" dirty="0" err="1">
                <a:solidFill>
                  <a:schemeClr val="dk1"/>
                </a:solidFill>
              </a:rPr>
              <a:t>ada</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Dengan</a:t>
            </a:r>
            <a:r>
              <a:rPr lang="en-US" sz="1400" dirty="0">
                <a:solidFill>
                  <a:schemeClr val="dk1"/>
                </a:solidFill>
              </a:rPr>
              <a:t> tren </a:t>
            </a:r>
            <a:r>
              <a:rPr lang="en-US" sz="1400" dirty="0" err="1">
                <a:solidFill>
                  <a:schemeClr val="dk1"/>
                </a:solidFill>
              </a:rPr>
              <a:t>penurunan</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sejak</a:t>
            </a:r>
            <a:r>
              <a:rPr lang="en-US" sz="1400" dirty="0">
                <a:solidFill>
                  <a:schemeClr val="dk1"/>
                </a:solidFill>
              </a:rPr>
              <a:t> tahun 2016, </a:t>
            </a:r>
            <a:r>
              <a:rPr lang="en-US" sz="1400" dirty="0" err="1">
                <a:solidFill>
                  <a:schemeClr val="dk1"/>
                </a:solidFill>
              </a:rPr>
              <a:t>kondisi</a:t>
            </a:r>
            <a:r>
              <a:rPr lang="en-US" sz="1400" dirty="0">
                <a:solidFill>
                  <a:schemeClr val="dk1"/>
                </a:solidFill>
              </a:rPr>
              <a:t> </a:t>
            </a:r>
            <a:r>
              <a:rPr lang="en-US" sz="1400" dirty="0" err="1">
                <a:solidFill>
                  <a:schemeClr val="dk1"/>
                </a:solidFill>
              </a:rPr>
              <a:t>perusahaan</a:t>
            </a:r>
            <a:r>
              <a:rPr lang="en-US" sz="1400" dirty="0">
                <a:solidFill>
                  <a:schemeClr val="dk1"/>
                </a:solidFill>
              </a:rPr>
              <a:t> dapat </a:t>
            </a:r>
            <a:r>
              <a:rPr lang="en-US" sz="1400" dirty="0" err="1">
                <a:solidFill>
                  <a:schemeClr val="dk1"/>
                </a:solidFill>
              </a:rPr>
              <a:t>dikatakan</a:t>
            </a:r>
            <a:r>
              <a:rPr lang="en-US" sz="1400" dirty="0">
                <a:solidFill>
                  <a:schemeClr val="dk1"/>
                </a:solidFill>
              </a:rPr>
              <a:t> </a:t>
            </a:r>
            <a:r>
              <a:rPr lang="en-US" sz="1400" dirty="0" err="1">
                <a:solidFill>
                  <a:schemeClr val="dk1"/>
                </a:solidFill>
              </a:rPr>
              <a:t>mengkhawatirkan</a:t>
            </a:r>
            <a:r>
              <a:rPr lang="en-US" sz="1400" dirty="0">
                <a:solidFill>
                  <a:schemeClr val="dk1"/>
                </a:solidFill>
              </a:rPr>
              <a:t>. Hal ini bisa </a:t>
            </a:r>
            <a:r>
              <a:rPr lang="en-US" sz="1400" dirty="0" err="1">
                <a:solidFill>
                  <a:schemeClr val="dk1"/>
                </a:solidFill>
              </a:rPr>
              <a:t>mempengaruhi</a:t>
            </a:r>
            <a:r>
              <a:rPr lang="en-US" sz="1400" dirty="0">
                <a:solidFill>
                  <a:schemeClr val="dk1"/>
                </a:solidFill>
              </a:rPr>
              <a:t> </a:t>
            </a:r>
            <a:r>
              <a:rPr lang="en-US" sz="1400" dirty="0" err="1">
                <a:solidFill>
                  <a:schemeClr val="dk1"/>
                </a:solidFill>
              </a:rPr>
              <a:t>stabilitas</a:t>
            </a:r>
            <a:r>
              <a:rPr lang="en-US" sz="1400" dirty="0">
                <a:solidFill>
                  <a:schemeClr val="dk1"/>
                </a:solidFill>
              </a:rPr>
              <a:t> </a:t>
            </a:r>
            <a:r>
              <a:rPr lang="en-US" sz="1400" dirty="0" err="1">
                <a:solidFill>
                  <a:schemeClr val="dk1"/>
                </a:solidFill>
              </a:rPr>
              <a:t>operasional</a:t>
            </a:r>
            <a:r>
              <a:rPr lang="en-US" sz="1400" dirty="0">
                <a:solidFill>
                  <a:schemeClr val="dk1"/>
                </a:solidFill>
              </a:rPr>
              <a:t> </a:t>
            </a:r>
            <a:r>
              <a:rPr lang="en-US" sz="1400" dirty="0" err="1">
                <a:solidFill>
                  <a:schemeClr val="dk1"/>
                </a:solidFill>
              </a:rPr>
              <a:t>perusahaan</a:t>
            </a:r>
            <a:r>
              <a:rPr lang="en-US" sz="1400" dirty="0">
                <a:solidFill>
                  <a:schemeClr val="dk1"/>
                </a:solidFill>
              </a:rPr>
              <a:t> dalam </a:t>
            </a:r>
            <a:r>
              <a:rPr lang="en-US" sz="1400" dirty="0" err="1">
                <a:solidFill>
                  <a:schemeClr val="dk1"/>
                </a:solidFill>
              </a:rPr>
              <a:t>jangka</a:t>
            </a:r>
            <a:r>
              <a:rPr lang="en-US" sz="1400" dirty="0">
                <a:solidFill>
                  <a:schemeClr val="dk1"/>
                </a:solidFill>
              </a:rPr>
              <a:t> </a:t>
            </a:r>
            <a:r>
              <a:rPr lang="en-US" sz="1400" dirty="0" err="1">
                <a:solidFill>
                  <a:schemeClr val="dk1"/>
                </a:solidFill>
              </a:rPr>
              <a:t>panjang</a:t>
            </a:r>
            <a:r>
              <a:rPr lang="en-US" sz="1400" dirty="0">
                <a:solidFill>
                  <a:schemeClr val="dk1"/>
                </a:solidFill>
              </a:rPr>
              <a:t>. </a:t>
            </a:r>
            <a:r>
              <a:rPr lang="en-US" sz="1400" dirty="0" err="1">
                <a:solidFill>
                  <a:schemeClr val="dk1"/>
                </a:solidFill>
              </a:rPr>
              <a:t>Manajemen</a:t>
            </a:r>
            <a:r>
              <a:rPr lang="en-US" sz="1400" dirty="0">
                <a:solidFill>
                  <a:schemeClr val="dk1"/>
                </a:solidFill>
              </a:rPr>
              <a:t> </a:t>
            </a:r>
            <a:r>
              <a:rPr lang="en-US" sz="1400" dirty="0" err="1">
                <a:solidFill>
                  <a:schemeClr val="dk1"/>
                </a:solidFill>
              </a:rPr>
              <a:t>perlu</a:t>
            </a:r>
            <a:r>
              <a:rPr lang="en-US" sz="1400" dirty="0">
                <a:solidFill>
                  <a:schemeClr val="dk1"/>
                </a:solidFill>
              </a:rPr>
              <a:t> </a:t>
            </a:r>
            <a:r>
              <a:rPr lang="en-US" sz="1400" dirty="0" err="1">
                <a:solidFill>
                  <a:schemeClr val="dk1"/>
                </a:solidFill>
              </a:rPr>
              <a:t>fokus</a:t>
            </a:r>
            <a:r>
              <a:rPr lang="en-US" sz="1400" dirty="0">
                <a:solidFill>
                  <a:schemeClr val="dk1"/>
                </a:solidFill>
              </a:rPr>
              <a:t> pada </a:t>
            </a:r>
            <a:r>
              <a:rPr lang="en-US" sz="1400" dirty="0" err="1">
                <a:solidFill>
                  <a:schemeClr val="dk1"/>
                </a:solidFill>
              </a:rPr>
              <a:t>pemulihan</a:t>
            </a:r>
            <a:r>
              <a:rPr lang="en-US" sz="1400" dirty="0">
                <a:solidFill>
                  <a:schemeClr val="dk1"/>
                </a:solidFill>
              </a:rPr>
              <a:t> </a:t>
            </a:r>
            <a:r>
              <a:rPr lang="en-US" sz="1400" dirty="0" err="1">
                <a:solidFill>
                  <a:schemeClr val="dk1"/>
                </a:solidFill>
              </a:rPr>
              <a:t>jumlah</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serta</a:t>
            </a:r>
            <a:r>
              <a:rPr lang="en-US" sz="1400" dirty="0">
                <a:solidFill>
                  <a:schemeClr val="dk1"/>
                </a:solidFill>
              </a:rPr>
              <a:t> </a:t>
            </a:r>
            <a:r>
              <a:rPr lang="en-US" sz="1400" dirty="0" err="1">
                <a:solidFill>
                  <a:schemeClr val="dk1"/>
                </a:solidFill>
              </a:rPr>
              <a:t>memperbaiki</a:t>
            </a:r>
            <a:r>
              <a:rPr lang="en-US" sz="1400" dirty="0">
                <a:solidFill>
                  <a:schemeClr val="dk1"/>
                </a:solidFill>
              </a:rPr>
              <a:t> </a:t>
            </a:r>
            <a:r>
              <a:rPr lang="en-US" sz="1400" dirty="0" err="1">
                <a:solidFill>
                  <a:schemeClr val="dk1"/>
                </a:solidFill>
              </a:rPr>
              <a:t>kondisi</a:t>
            </a:r>
            <a:r>
              <a:rPr lang="en-US" sz="1400" dirty="0">
                <a:solidFill>
                  <a:schemeClr val="dk1"/>
                </a:solidFill>
              </a:rPr>
              <a:t> internal </a:t>
            </a:r>
            <a:r>
              <a:rPr lang="en-US" sz="1400" dirty="0" err="1">
                <a:solidFill>
                  <a:schemeClr val="dk1"/>
                </a:solidFill>
              </a:rPr>
              <a:t>perusahaan</a:t>
            </a:r>
            <a:r>
              <a:rPr lang="en-US" sz="1400" dirty="0">
                <a:solidFill>
                  <a:schemeClr val="dk1"/>
                </a:solidFill>
              </a:rPr>
              <a:t>.</a:t>
            </a:r>
          </a:p>
        </p:txBody>
      </p:sp>
      <p:sp>
        <p:nvSpPr>
          <p:cNvPr id="5" name="Google Shape;115;p27">
            <a:extLst>
              <a:ext uri="{FF2B5EF4-FFF2-40B4-BE49-F238E27FC236}">
                <a16:creationId xmlns:a16="http://schemas.microsoft.com/office/drawing/2014/main" id="{9FE034E8-1B82-42F2-A8FC-57D5B038717D}"/>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616660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a:noFill/>
          <a:ln>
            <a:noFill/>
          </a:ln>
        </p:spPr>
        <p:txBody>
          <a:bodyPr spcFirstLastPara="1" wrap="square" lIns="91425" tIns="91425" rIns="91425" bIns="91425" anchor="t" anchorCtr="0">
            <a:noAutofit/>
          </a:bodyPr>
          <a:lstStyle/>
          <a:p>
            <a:pPr>
              <a:buSzPts val="990"/>
            </a:pPr>
            <a:r>
              <a:rPr lang="en-US" sz="1798" b="1" dirty="0">
                <a:latin typeface="Roboto"/>
                <a:ea typeface="Roboto"/>
              </a:rPr>
              <a:t>Resign Reason Analysis for Employee Attrition Management Strategy</a:t>
            </a:r>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hasil </a:t>
            </a:r>
            <a:r>
              <a:rPr lang="en-US" sz="1200" dirty="0" err="1">
                <a:solidFill>
                  <a:schemeClr val="dk1"/>
                </a:solidFill>
              </a:rPr>
              <a:t>visualisasi</a:t>
            </a:r>
            <a:r>
              <a:rPr lang="en-US" sz="1200" dirty="0">
                <a:solidFill>
                  <a:schemeClr val="dk1"/>
                </a:solidFill>
              </a:rPr>
              <a:t> </a:t>
            </a:r>
            <a:r>
              <a:rPr lang="en-US" sz="1200" dirty="0" err="1">
                <a:solidFill>
                  <a:schemeClr val="dk1"/>
                </a:solidFill>
              </a:rPr>
              <a:t>tersebut</a:t>
            </a:r>
            <a:r>
              <a:rPr lang="en-US" sz="1200" dirty="0">
                <a:solidFill>
                  <a:schemeClr val="dk1"/>
                </a:solidFill>
              </a:rPr>
              <a:t>, insight-insight yang bisa </a:t>
            </a:r>
            <a:r>
              <a:rPr lang="en-US" sz="1200" dirty="0" err="1">
                <a:solidFill>
                  <a:schemeClr val="dk1"/>
                </a:solidFill>
              </a:rPr>
              <a:t>didapatkan</a:t>
            </a:r>
            <a:r>
              <a:rPr lang="en-US" sz="1200" dirty="0">
                <a:solidFill>
                  <a:schemeClr val="dk1"/>
                </a:solidFill>
              </a:rPr>
              <a:t> </a:t>
            </a:r>
            <a:r>
              <a:rPr lang="en-US" sz="1200" dirty="0" err="1">
                <a:solidFill>
                  <a:schemeClr val="dk1"/>
                </a:solidFill>
              </a:rPr>
              <a:t>yaitu</a:t>
            </a:r>
            <a:r>
              <a:rPr lang="en-US" sz="1200" dirty="0">
                <a:solidFill>
                  <a:schemeClr val="dk1"/>
                </a:solidFill>
              </a:rPr>
              <a:t> sebagai berikut.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Mayoritas</a:t>
            </a:r>
            <a:r>
              <a:rPr lang="en-US" sz="1200" dirty="0">
                <a:solidFill>
                  <a:schemeClr val="dk1"/>
                </a:solidFill>
              </a:rPr>
              <a:t> </a:t>
            </a:r>
            <a:r>
              <a:rPr lang="en-US" sz="1200" dirty="0" err="1">
                <a:solidFill>
                  <a:schemeClr val="dk1"/>
                </a:solidFill>
              </a:rPr>
              <a:t>pegawai</a:t>
            </a:r>
            <a:r>
              <a:rPr lang="en-US" sz="1200" dirty="0">
                <a:solidFill>
                  <a:schemeClr val="dk1"/>
                </a:solidFill>
              </a:rPr>
              <a:t> di divisi Data Analyst yang resign </a:t>
            </a:r>
            <a:r>
              <a:rPr lang="en-US" sz="1200" dirty="0" err="1">
                <a:solidFill>
                  <a:schemeClr val="dk1"/>
                </a:solidFill>
              </a:rPr>
              <a:t>berasal</a:t>
            </a:r>
            <a:r>
              <a:rPr lang="en-US" sz="1200" dirty="0">
                <a:solidFill>
                  <a:schemeClr val="dk1"/>
                </a:solidFill>
              </a:rPr>
              <a:t> </a:t>
            </a:r>
            <a:r>
              <a:rPr lang="en-US" sz="1200" dirty="0" err="1">
                <a:solidFill>
                  <a:schemeClr val="dk1"/>
                </a:solidFill>
              </a:rPr>
              <a:t>dari</a:t>
            </a:r>
            <a:r>
              <a:rPr lang="en-US" sz="1200" dirty="0">
                <a:solidFill>
                  <a:schemeClr val="dk1"/>
                </a:solidFill>
              </a:rPr>
              <a:t> </a:t>
            </a:r>
            <a:r>
              <a:rPr lang="en-US" sz="1200" dirty="0" err="1">
                <a:solidFill>
                  <a:schemeClr val="dk1"/>
                </a:solidFill>
              </a:rPr>
              <a:t>jenjang</a:t>
            </a:r>
            <a:r>
              <a:rPr lang="en-US" sz="1200" dirty="0">
                <a:solidFill>
                  <a:schemeClr val="dk1"/>
                </a:solidFill>
              </a:rPr>
              <a:t> </a:t>
            </a:r>
            <a:r>
              <a:rPr lang="en-US" sz="1200" dirty="0" err="1">
                <a:solidFill>
                  <a:schemeClr val="dk1"/>
                </a:solidFill>
              </a:rPr>
              <a:t>karir</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Bagus</a:t>
            </a:r>
            <a:r>
              <a:rPr lang="en-US" sz="1200" dirty="0">
                <a:solidFill>
                  <a:schemeClr val="dk1"/>
                </a:solidFill>
              </a:rPr>
              <a:t>, </a:t>
            </a:r>
            <a:r>
              <a:rPr lang="en-US" sz="1200" dirty="0" err="1">
                <a:solidFill>
                  <a:schemeClr val="dk1"/>
                </a:solidFill>
              </a:rPr>
              <a:t>sedangkan</a:t>
            </a:r>
            <a:r>
              <a:rPr lang="en-US" sz="1200" dirty="0">
                <a:solidFill>
                  <a:schemeClr val="dk1"/>
                </a:solidFill>
              </a:rPr>
              <a:t> yang </a:t>
            </a:r>
            <a:r>
              <a:rPr lang="en-US" sz="1200" dirty="0" err="1">
                <a:solidFill>
                  <a:schemeClr val="dk1"/>
                </a:solidFill>
              </a:rPr>
              <a:t>memiliki</a:t>
            </a:r>
            <a:r>
              <a:rPr lang="en-US" sz="1200" dirty="0">
                <a:solidFill>
                  <a:schemeClr val="dk1"/>
                </a:solidFill>
              </a:rPr>
              <a:t> </a:t>
            </a:r>
            <a:r>
              <a:rPr lang="en-US" sz="1200" dirty="0" err="1">
                <a:solidFill>
                  <a:schemeClr val="dk1"/>
                </a:solidFill>
              </a:rPr>
              <a:t>jenjang</a:t>
            </a:r>
            <a:r>
              <a:rPr lang="en-US" sz="1200" dirty="0">
                <a:solidFill>
                  <a:schemeClr val="dk1"/>
                </a:solidFill>
              </a:rPr>
              <a:t> </a:t>
            </a:r>
            <a:r>
              <a:rPr lang="en-US" sz="1200" dirty="0" err="1">
                <a:solidFill>
                  <a:schemeClr val="dk1"/>
                </a:solidFill>
              </a:rPr>
              <a:t>karir</a:t>
            </a:r>
            <a:r>
              <a:rPr lang="en-US" sz="1200" dirty="0">
                <a:solidFill>
                  <a:schemeClr val="dk1"/>
                </a:solidFill>
              </a:rPr>
              <a:t> </a:t>
            </a:r>
            <a:r>
              <a:rPr lang="en-US" sz="1200" dirty="0" err="1">
                <a:solidFill>
                  <a:schemeClr val="dk1"/>
                </a:solidFill>
              </a:rPr>
              <a:t>Biasa</a:t>
            </a:r>
            <a:r>
              <a:rPr lang="en-US" sz="1200" dirty="0">
                <a:solidFill>
                  <a:schemeClr val="dk1"/>
                </a:solidFill>
              </a:rPr>
              <a:t> juga </a:t>
            </a:r>
            <a:r>
              <a:rPr lang="en-US" sz="1200" dirty="0" err="1">
                <a:solidFill>
                  <a:schemeClr val="dk1"/>
                </a:solidFill>
              </a:rPr>
              <a:t>menyumbang</a:t>
            </a:r>
            <a:r>
              <a:rPr lang="en-US" sz="1200" dirty="0">
                <a:solidFill>
                  <a:schemeClr val="dk1"/>
                </a:solidFill>
              </a:rPr>
              <a:t> </a:t>
            </a:r>
            <a:r>
              <a:rPr lang="en-US" sz="1200" dirty="0" err="1">
                <a:solidFill>
                  <a:schemeClr val="dk1"/>
                </a:solidFill>
              </a:rPr>
              <a:t>jumlah</a:t>
            </a:r>
            <a:r>
              <a:rPr lang="en-US" sz="1200" dirty="0">
                <a:solidFill>
                  <a:schemeClr val="dk1"/>
                </a:solidFill>
              </a:rPr>
              <a:t> resign yang </a:t>
            </a:r>
            <a:r>
              <a:rPr lang="en-US" sz="1200" dirty="0" err="1">
                <a:solidFill>
                  <a:schemeClr val="dk1"/>
                </a:solidFill>
              </a:rPr>
              <a:t>signifikan</a:t>
            </a:r>
            <a:r>
              <a:rPr lang="en-US" sz="1200" dirty="0">
                <a:solidFill>
                  <a:schemeClr val="dk1"/>
                </a:solidFill>
              </a:rPr>
              <a:t>.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mungkin adalah </a:t>
            </a:r>
            <a:r>
              <a:rPr lang="en-US" sz="1200" dirty="0" err="1">
                <a:solidFill>
                  <a:schemeClr val="dk1"/>
                </a:solidFill>
              </a:rPr>
              <a:t>karyawan</a:t>
            </a:r>
            <a:r>
              <a:rPr lang="en-US" sz="1200" dirty="0">
                <a:solidFill>
                  <a:schemeClr val="dk1"/>
                </a:solidFill>
              </a:rPr>
              <a:t> senior yang </a:t>
            </a:r>
            <a:r>
              <a:rPr lang="en-US" sz="1200" dirty="0" err="1">
                <a:solidFill>
                  <a:schemeClr val="dk1"/>
                </a:solidFill>
              </a:rPr>
              <a:t>sudah</a:t>
            </a:r>
            <a:r>
              <a:rPr lang="en-US" sz="1200" dirty="0">
                <a:solidFill>
                  <a:schemeClr val="dk1"/>
                </a:solidFill>
              </a:rPr>
              <a:t> lama </a:t>
            </a:r>
            <a:r>
              <a:rPr lang="en-US" sz="1200" dirty="0" err="1">
                <a:solidFill>
                  <a:schemeClr val="dk1"/>
                </a:solidFill>
              </a:rPr>
              <a:t>bekerja</a:t>
            </a:r>
            <a:r>
              <a:rPr lang="en-US" sz="1200" dirty="0">
                <a:solidFill>
                  <a:schemeClr val="dk1"/>
                </a:solidFill>
              </a:rPr>
              <a:t> dan bisa </a:t>
            </a:r>
            <a:r>
              <a:rPr lang="en-US" sz="1200" dirty="0" err="1">
                <a:solidFill>
                  <a:schemeClr val="dk1"/>
                </a:solidFill>
              </a:rPr>
              <a:t>jadi</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alasan</a:t>
            </a:r>
            <a:r>
              <a:rPr lang="en-US" sz="1200" dirty="0">
                <a:solidFill>
                  <a:schemeClr val="dk1"/>
                </a:solidFill>
              </a:rPr>
              <a:t> </a:t>
            </a:r>
            <a:r>
              <a:rPr lang="en-US" sz="1200" dirty="0" err="1">
                <a:solidFill>
                  <a:schemeClr val="dk1"/>
                </a:solidFill>
              </a:rPr>
              <a:t>khusus</a:t>
            </a:r>
            <a:r>
              <a:rPr lang="en-US" sz="1200" dirty="0">
                <a:solidFill>
                  <a:schemeClr val="dk1"/>
                </a:solidFill>
              </a:rPr>
              <a:t> </a:t>
            </a:r>
            <a:r>
              <a:rPr lang="en-US" sz="1200" dirty="0" err="1">
                <a:solidFill>
                  <a:schemeClr val="dk1"/>
                </a:solidFill>
              </a:rPr>
              <a:t>mengapa</a:t>
            </a:r>
            <a:r>
              <a:rPr lang="en-US" sz="1200" dirty="0">
                <a:solidFill>
                  <a:schemeClr val="dk1"/>
                </a:solidFill>
              </a:rPr>
              <a:t> </a:t>
            </a:r>
            <a:r>
              <a:rPr lang="en-US" sz="1200" dirty="0" err="1">
                <a:solidFill>
                  <a:schemeClr val="dk1"/>
                </a:solidFill>
              </a:rPr>
              <a:t>mereka</a:t>
            </a:r>
            <a:r>
              <a:rPr lang="en-US" sz="1200" dirty="0">
                <a:solidFill>
                  <a:schemeClr val="dk1"/>
                </a:solidFill>
              </a:rPr>
              <a:t> resign.</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Karyawan</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performa</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Sangat</a:t>
            </a:r>
            <a:r>
              <a:rPr lang="en-US" sz="1200" dirty="0">
                <a:solidFill>
                  <a:schemeClr val="dk1"/>
                </a:solidFill>
              </a:rPr>
              <a:t> </a:t>
            </a:r>
            <a:r>
              <a:rPr lang="en-US" sz="1200" dirty="0" err="1">
                <a:solidFill>
                  <a:schemeClr val="dk1"/>
                </a:solidFill>
              </a:rPr>
              <a:t>Bagus</a:t>
            </a:r>
            <a:r>
              <a:rPr lang="en-US" sz="1200" dirty="0">
                <a:solidFill>
                  <a:schemeClr val="dk1"/>
                </a:solidFill>
              </a:rPr>
              <a:t> </a:t>
            </a:r>
            <a:r>
              <a:rPr lang="en-US" sz="1200" dirty="0" err="1">
                <a:solidFill>
                  <a:schemeClr val="dk1"/>
                </a:solidFill>
              </a:rPr>
              <a:t>justru</a:t>
            </a:r>
            <a:r>
              <a:rPr lang="en-US" sz="1200" dirty="0">
                <a:solidFill>
                  <a:schemeClr val="dk1"/>
                </a:solidFill>
              </a:rPr>
              <a:t> </a:t>
            </a:r>
            <a:r>
              <a:rPr lang="en-US" sz="1200" dirty="0" err="1">
                <a:solidFill>
                  <a:schemeClr val="dk1"/>
                </a:solidFill>
              </a:rPr>
              <a:t>banyak</a:t>
            </a:r>
            <a:r>
              <a:rPr lang="en-US" sz="1200" dirty="0">
                <a:solidFill>
                  <a:schemeClr val="dk1"/>
                </a:solidFill>
              </a:rPr>
              <a:t> yang resign. Ini bisa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masalahnya</a:t>
            </a:r>
            <a:r>
              <a:rPr lang="en-US" sz="1200" dirty="0">
                <a:solidFill>
                  <a:schemeClr val="dk1"/>
                </a:solidFill>
              </a:rPr>
              <a:t> bukan </a:t>
            </a:r>
            <a:r>
              <a:rPr lang="en-US" sz="1200" dirty="0" err="1">
                <a:solidFill>
                  <a:schemeClr val="dk1"/>
                </a:solidFill>
              </a:rPr>
              <a:t>terletak</a:t>
            </a:r>
            <a:r>
              <a:rPr lang="en-US" sz="1200" dirty="0">
                <a:solidFill>
                  <a:schemeClr val="dk1"/>
                </a:solidFill>
              </a:rPr>
              <a:t> pada </a:t>
            </a:r>
            <a:r>
              <a:rPr lang="en-US" sz="1200" dirty="0" err="1">
                <a:solidFill>
                  <a:schemeClr val="dk1"/>
                </a:solidFill>
              </a:rPr>
              <a:t>performa</a:t>
            </a:r>
            <a:r>
              <a:rPr lang="en-US" sz="1200" dirty="0">
                <a:solidFill>
                  <a:schemeClr val="dk1"/>
                </a:solidFill>
              </a:rPr>
              <a:t> </a:t>
            </a:r>
            <a:r>
              <a:rPr lang="en-US" sz="1200" dirty="0" err="1">
                <a:solidFill>
                  <a:schemeClr val="dk1"/>
                </a:solidFill>
              </a:rPr>
              <a:t>karyawan</a:t>
            </a:r>
            <a:r>
              <a:rPr lang="en-US" sz="1200" dirty="0">
                <a:solidFill>
                  <a:schemeClr val="dk1"/>
                </a:solidFill>
              </a:rPr>
              <a:t>, </a:t>
            </a:r>
            <a:r>
              <a:rPr lang="en-US" sz="1200" dirty="0" err="1">
                <a:solidFill>
                  <a:schemeClr val="dk1"/>
                </a:solidFill>
              </a:rPr>
              <a:t>melainkan</a:t>
            </a:r>
            <a:r>
              <a:rPr lang="en-US" sz="1200" dirty="0">
                <a:solidFill>
                  <a:schemeClr val="dk1"/>
                </a:solidFill>
              </a:rPr>
              <a:t> pada </a:t>
            </a:r>
            <a:r>
              <a:rPr lang="en-US" sz="1200" dirty="0" err="1">
                <a:solidFill>
                  <a:schemeClr val="dk1"/>
                </a:solidFill>
              </a:rPr>
              <a:t>faktor</a:t>
            </a:r>
            <a:r>
              <a:rPr lang="en-US" sz="1200" dirty="0">
                <a:solidFill>
                  <a:schemeClr val="dk1"/>
                </a:solidFill>
              </a:rPr>
              <a:t> lain di </a:t>
            </a:r>
            <a:r>
              <a:rPr lang="en-US" sz="1200" dirty="0" err="1">
                <a:solidFill>
                  <a:schemeClr val="dk1"/>
                </a:solidFill>
              </a:rPr>
              <a:t>luar</a:t>
            </a:r>
            <a:r>
              <a:rPr lang="en-US" sz="1200" dirty="0">
                <a:solidFill>
                  <a:schemeClr val="dk1"/>
                </a:solidFill>
              </a:rPr>
              <a:t> </a:t>
            </a:r>
            <a:r>
              <a:rPr lang="en-US" sz="1200" dirty="0" err="1">
                <a:solidFill>
                  <a:schemeClr val="dk1"/>
                </a:solidFill>
              </a:rPr>
              <a:t>kemampuan</a:t>
            </a:r>
            <a:r>
              <a:rPr lang="en-US" sz="1200" dirty="0">
                <a:solidFill>
                  <a:schemeClr val="dk1"/>
                </a:solidFill>
              </a:rPr>
              <a:t> </a:t>
            </a:r>
            <a:r>
              <a:rPr lang="en-US" sz="1200" dirty="0" err="1">
                <a:solidFill>
                  <a:schemeClr val="dk1"/>
                </a:solidFill>
              </a:rPr>
              <a:t>kerja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Toxic Culture dan Internal Conflict menjadi </a:t>
            </a:r>
            <a:r>
              <a:rPr lang="en-US" sz="1200" dirty="0" err="1">
                <a:solidFill>
                  <a:schemeClr val="dk1"/>
                </a:solidFill>
              </a:rPr>
              <a:t>alasan</a:t>
            </a:r>
            <a:r>
              <a:rPr lang="en-US" sz="1200" dirty="0">
                <a:solidFill>
                  <a:schemeClr val="dk1"/>
                </a:solidFill>
              </a:rPr>
              <a:t> </a:t>
            </a:r>
            <a:r>
              <a:rPr lang="en-US" sz="1200" dirty="0" err="1">
                <a:solidFill>
                  <a:schemeClr val="dk1"/>
                </a:solidFill>
              </a:rPr>
              <a:t>dominan</a:t>
            </a:r>
            <a:r>
              <a:rPr lang="en-US" sz="1200" dirty="0">
                <a:solidFill>
                  <a:schemeClr val="dk1"/>
                </a:solidFill>
              </a:rPr>
              <a:t> di </a:t>
            </a:r>
            <a:r>
              <a:rPr lang="en-US" sz="1200" dirty="0" err="1">
                <a:solidFill>
                  <a:schemeClr val="dk1"/>
                </a:solidFill>
              </a:rPr>
              <a:t>setiap</a:t>
            </a:r>
            <a:r>
              <a:rPr lang="en-US" sz="1200" dirty="0">
                <a:solidFill>
                  <a:schemeClr val="dk1"/>
                </a:solidFill>
              </a:rPr>
              <a:t> level </a:t>
            </a:r>
            <a:r>
              <a:rPr lang="en-US" sz="1200" dirty="0" err="1">
                <a:solidFill>
                  <a:schemeClr val="dk1"/>
                </a:solidFill>
              </a:rPr>
              <a:t>performa</a:t>
            </a:r>
            <a:r>
              <a:rPr lang="en-US" sz="1200" dirty="0">
                <a:solidFill>
                  <a:schemeClr val="dk1"/>
                </a:solidFill>
              </a:rPr>
              <a:t>, </a:t>
            </a:r>
            <a:r>
              <a:rPr lang="en-US" sz="1200" dirty="0" err="1">
                <a:solidFill>
                  <a:schemeClr val="dk1"/>
                </a:solidFill>
              </a:rPr>
              <a:t>khususnya</a:t>
            </a:r>
            <a:r>
              <a:rPr lang="en-US" sz="1200" dirty="0">
                <a:solidFill>
                  <a:schemeClr val="dk1"/>
                </a:solidFill>
              </a:rPr>
              <a:t> di </a:t>
            </a:r>
            <a:r>
              <a:rPr lang="en-US" sz="1200" dirty="0" err="1">
                <a:solidFill>
                  <a:schemeClr val="dk1"/>
                </a:solidFill>
              </a:rPr>
              <a:t>tingkat</a:t>
            </a:r>
            <a:r>
              <a:rPr lang="en-US" sz="1200" dirty="0">
                <a:solidFill>
                  <a:schemeClr val="dk1"/>
                </a:solidFill>
              </a:rPr>
              <a:t> </a:t>
            </a:r>
            <a:r>
              <a:rPr lang="en-US" sz="1200" dirty="0" err="1">
                <a:solidFill>
                  <a:schemeClr val="dk1"/>
                </a:solidFill>
              </a:rPr>
              <a:t>Bagus</a:t>
            </a:r>
            <a:r>
              <a:rPr lang="en-US" sz="1200" dirty="0">
                <a:solidFill>
                  <a:schemeClr val="dk1"/>
                </a:solidFill>
              </a:rPr>
              <a:t> dan </a:t>
            </a:r>
            <a:r>
              <a:rPr lang="en-US" sz="1200" dirty="0" err="1">
                <a:solidFill>
                  <a:schemeClr val="dk1"/>
                </a:solidFill>
              </a:rPr>
              <a:t>Biasa</a:t>
            </a:r>
            <a:r>
              <a:rPr lang="en-US" sz="1200" dirty="0">
                <a:solidFill>
                  <a:schemeClr val="dk1"/>
                </a:solidFill>
              </a:rPr>
              <a:t>. Ini </a:t>
            </a:r>
            <a:r>
              <a:rPr lang="en-US" sz="1200" dirty="0" err="1">
                <a:solidFill>
                  <a:schemeClr val="dk1"/>
                </a:solidFill>
              </a:rPr>
              <a:t>menandakan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lingkungan</a:t>
            </a:r>
            <a:r>
              <a:rPr lang="en-US" sz="1200" dirty="0">
                <a:solidFill>
                  <a:schemeClr val="dk1"/>
                </a:solidFill>
              </a:rPr>
              <a:t> </a:t>
            </a:r>
            <a:r>
              <a:rPr lang="en-US" sz="1200" dirty="0" err="1">
                <a:solidFill>
                  <a:schemeClr val="dk1"/>
                </a:solidFill>
              </a:rPr>
              <a:t>kerja</a:t>
            </a:r>
            <a:r>
              <a:rPr lang="en-US" sz="1200" dirty="0">
                <a:solidFill>
                  <a:schemeClr val="dk1"/>
                </a:solidFill>
              </a:rPr>
              <a:t> yang kurang </a:t>
            </a:r>
            <a:r>
              <a:rPr lang="en-US" sz="1200" dirty="0" err="1">
                <a:solidFill>
                  <a:schemeClr val="dk1"/>
                </a:solidFill>
              </a:rPr>
              <a:t>kondusif</a:t>
            </a:r>
            <a:r>
              <a:rPr lang="en-US" sz="1200" dirty="0">
                <a:solidFill>
                  <a:schemeClr val="dk1"/>
                </a:solidFill>
              </a:rPr>
              <a:t> menjadi masalah besar di divisi ini.</a:t>
            </a:r>
          </a:p>
        </p:txBody>
      </p:sp>
      <p:pic>
        <p:nvPicPr>
          <p:cNvPr id="4" name="Picture 3">
            <a:extLst>
              <a:ext uri="{FF2B5EF4-FFF2-40B4-BE49-F238E27FC236}">
                <a16:creationId xmlns:a16="http://schemas.microsoft.com/office/drawing/2014/main" id="{0D35D180-8362-4551-B05F-FF11F824580F}"/>
              </a:ext>
            </a:extLst>
          </p:cNvPr>
          <p:cNvPicPr>
            <a:picLocks noChangeAspect="1"/>
          </p:cNvPicPr>
          <p:nvPr/>
        </p:nvPicPr>
        <p:blipFill>
          <a:blip r:embed="rId3"/>
          <a:stretch>
            <a:fillRect/>
          </a:stretch>
        </p:blipFill>
        <p:spPr>
          <a:xfrm>
            <a:off x="2114032" y="787385"/>
            <a:ext cx="5083936" cy="1960387"/>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C4D2A3D1-D7AB-4A70-B4C5-8FC4279AA65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2442305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Resign Reason Analysis for Employee Attrition Management Strategy</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631064"/>
            <a:ext cx="8520600" cy="4252674"/>
          </a:xfrm>
          <a:prstGeom prst="rect">
            <a:avLst/>
          </a:prstGeom>
        </p:spPr>
        <p:txBody>
          <a:bodyPr spcFirstLastPara="1" wrap="square" lIns="91425" tIns="91425" rIns="91425" bIns="91425" anchor="t" anchorCtr="0">
            <a:normAutofit fontScale="92500" lnSpcReduction="10000"/>
          </a:bodyPr>
          <a:lstStyle/>
          <a:p>
            <a:pPr marL="133350" lvl="0" indent="0">
              <a:lnSpc>
                <a:spcPct val="105000"/>
              </a:lnSpc>
              <a:buClr>
                <a:schemeClr val="dk1"/>
              </a:buClr>
              <a:buSzPts val="1500"/>
              <a:buNone/>
            </a:pPr>
            <a:r>
              <a:rPr lang="en-US" sz="1400" dirty="0" err="1">
                <a:solidFill>
                  <a:schemeClr val="dk1"/>
                </a:solidFill>
              </a:rPr>
              <a:t>Berdasarkan</a:t>
            </a:r>
            <a:r>
              <a:rPr lang="en-US" sz="1400" dirty="0">
                <a:solidFill>
                  <a:schemeClr val="dk1"/>
                </a:solidFill>
              </a:rPr>
              <a:t> hasil </a:t>
            </a:r>
            <a:r>
              <a:rPr lang="en-US" sz="1400" dirty="0" err="1">
                <a:solidFill>
                  <a:schemeClr val="dk1"/>
                </a:solidFill>
              </a:rPr>
              <a:t>visualisasi</a:t>
            </a:r>
            <a:r>
              <a:rPr lang="en-US" sz="1400" dirty="0">
                <a:solidFill>
                  <a:schemeClr val="dk1"/>
                </a:solidFill>
              </a:rPr>
              <a:t> dan insight </a:t>
            </a:r>
            <a:r>
              <a:rPr lang="en-US" sz="1400" dirty="0" err="1">
                <a:solidFill>
                  <a:schemeClr val="dk1"/>
                </a:solidFill>
              </a:rPr>
              <a:t>tersebut</a:t>
            </a:r>
            <a:r>
              <a:rPr lang="en-US" sz="1400" dirty="0">
                <a:solidFill>
                  <a:schemeClr val="dk1"/>
                </a:solidFill>
              </a:rPr>
              <a:t>, berikut merupakan </a:t>
            </a:r>
            <a:r>
              <a:rPr lang="en-US" sz="1400" dirty="0" err="1">
                <a:solidFill>
                  <a:schemeClr val="dk1"/>
                </a:solidFill>
              </a:rPr>
              <a:t>rekomendasi-rekomendasi</a:t>
            </a:r>
            <a:r>
              <a:rPr lang="en-US" sz="1400" dirty="0">
                <a:solidFill>
                  <a:schemeClr val="dk1"/>
                </a:solidFill>
              </a:rPr>
              <a:t> yang dapat digunakan.</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Karena toxic culture menjadi </a:t>
            </a:r>
            <a:r>
              <a:rPr lang="en-US" sz="1400" dirty="0" err="1">
                <a:solidFill>
                  <a:schemeClr val="dk1"/>
                </a:solidFill>
              </a:rPr>
              <a:t>alasan</a:t>
            </a:r>
            <a:r>
              <a:rPr lang="en-US" sz="1400" dirty="0">
                <a:solidFill>
                  <a:schemeClr val="dk1"/>
                </a:solidFill>
              </a:rPr>
              <a:t> resign yang </a:t>
            </a:r>
            <a:r>
              <a:rPr lang="en-US" sz="1400" dirty="0" err="1">
                <a:solidFill>
                  <a:schemeClr val="dk1"/>
                </a:solidFill>
              </a:rPr>
              <a:t>signifikan</a:t>
            </a:r>
            <a:r>
              <a:rPr lang="en-US" sz="1400" dirty="0">
                <a:solidFill>
                  <a:schemeClr val="dk1"/>
                </a:solidFill>
              </a:rPr>
              <a:t>, </a:t>
            </a:r>
            <a:r>
              <a:rPr lang="en-US" sz="1400" dirty="0" err="1">
                <a:solidFill>
                  <a:schemeClr val="dk1"/>
                </a:solidFill>
              </a:rPr>
              <a:t>perusahaan</a:t>
            </a:r>
            <a:r>
              <a:rPr lang="en-US" sz="1400" dirty="0">
                <a:solidFill>
                  <a:schemeClr val="dk1"/>
                </a:solidFill>
              </a:rPr>
              <a:t> harus </a:t>
            </a:r>
            <a:r>
              <a:rPr lang="en-US" sz="1400" dirty="0" err="1">
                <a:solidFill>
                  <a:schemeClr val="dk1"/>
                </a:solidFill>
              </a:rPr>
              <a:t>segera</a:t>
            </a:r>
            <a:r>
              <a:rPr lang="en-US" sz="1400" dirty="0">
                <a:solidFill>
                  <a:schemeClr val="dk1"/>
                </a:solidFill>
              </a:rPr>
              <a:t> </a:t>
            </a:r>
            <a:r>
              <a:rPr lang="en-US" sz="1400" dirty="0" err="1">
                <a:solidFill>
                  <a:schemeClr val="dk1"/>
                </a:solidFill>
              </a:rPr>
              <a:t>melakukan</a:t>
            </a:r>
            <a:r>
              <a:rPr lang="en-US" sz="1400" dirty="0">
                <a:solidFill>
                  <a:schemeClr val="dk1"/>
                </a:solidFill>
              </a:rPr>
              <a:t> </a:t>
            </a:r>
            <a:r>
              <a:rPr lang="en-US" sz="1400" dirty="0" err="1">
                <a:solidFill>
                  <a:schemeClr val="dk1"/>
                </a:solidFill>
              </a:rPr>
              <a:t>evaluasi</a:t>
            </a:r>
            <a:r>
              <a:rPr lang="en-US" sz="1400" dirty="0">
                <a:solidFill>
                  <a:schemeClr val="dk1"/>
                </a:solidFill>
              </a:rPr>
              <a:t> </a:t>
            </a:r>
            <a:r>
              <a:rPr lang="en-US" sz="1400" dirty="0" err="1">
                <a:solidFill>
                  <a:schemeClr val="dk1"/>
                </a:solidFill>
              </a:rPr>
              <a:t>mendalam</a:t>
            </a:r>
            <a:r>
              <a:rPr lang="en-US" sz="1400" dirty="0">
                <a:solidFill>
                  <a:schemeClr val="dk1"/>
                </a:solidFill>
              </a:rPr>
              <a:t> </a:t>
            </a:r>
            <a:r>
              <a:rPr lang="en-US" sz="1400" dirty="0" err="1">
                <a:solidFill>
                  <a:schemeClr val="dk1"/>
                </a:solidFill>
              </a:rPr>
              <a:t>mengenai</a:t>
            </a:r>
            <a:r>
              <a:rPr lang="en-US" sz="1400" dirty="0">
                <a:solidFill>
                  <a:schemeClr val="dk1"/>
                </a:solidFill>
              </a:rPr>
              <a:t> </a:t>
            </a:r>
            <a:r>
              <a:rPr lang="en-US" sz="1400" dirty="0" err="1">
                <a:solidFill>
                  <a:schemeClr val="dk1"/>
                </a:solidFill>
              </a:rPr>
              <a:t>budaya</a:t>
            </a:r>
            <a:r>
              <a:rPr lang="en-US" sz="1400" dirty="0">
                <a:solidFill>
                  <a:schemeClr val="dk1"/>
                </a:solidFill>
              </a:rPr>
              <a:t> </a:t>
            </a:r>
            <a:r>
              <a:rPr lang="en-US" sz="1400" dirty="0" err="1">
                <a:solidFill>
                  <a:schemeClr val="dk1"/>
                </a:solidFill>
              </a:rPr>
              <a:t>kerja</a:t>
            </a:r>
            <a:r>
              <a:rPr lang="en-US" sz="1400" dirty="0">
                <a:solidFill>
                  <a:schemeClr val="dk1"/>
                </a:solidFill>
              </a:rPr>
              <a:t> di divisi ini. Ini bisa </a:t>
            </a:r>
            <a:r>
              <a:rPr lang="en-US" sz="1400" dirty="0" err="1">
                <a:solidFill>
                  <a:schemeClr val="dk1"/>
                </a:solidFill>
              </a:rPr>
              <a:t>mencakup</a:t>
            </a:r>
            <a:r>
              <a:rPr lang="en-US" sz="1400" dirty="0">
                <a:solidFill>
                  <a:schemeClr val="dk1"/>
                </a:solidFill>
              </a:rPr>
              <a:t> </a:t>
            </a:r>
            <a:r>
              <a:rPr lang="en-US" sz="1400" dirty="0" err="1">
                <a:solidFill>
                  <a:schemeClr val="dk1"/>
                </a:solidFill>
              </a:rPr>
              <a:t>pelatihan</a:t>
            </a:r>
            <a:r>
              <a:rPr lang="en-US" sz="1400" dirty="0">
                <a:solidFill>
                  <a:schemeClr val="dk1"/>
                </a:solidFill>
              </a:rPr>
              <a:t> bagi </a:t>
            </a:r>
            <a:r>
              <a:rPr lang="en-US" sz="1400" dirty="0" err="1">
                <a:solidFill>
                  <a:schemeClr val="dk1"/>
                </a:solidFill>
              </a:rPr>
              <a:t>manajer</a:t>
            </a:r>
            <a:r>
              <a:rPr lang="en-US" sz="1400" dirty="0">
                <a:solidFill>
                  <a:schemeClr val="dk1"/>
                </a:solidFill>
              </a:rPr>
              <a:t> untuk </a:t>
            </a:r>
            <a:r>
              <a:rPr lang="en-US" sz="1400" dirty="0" err="1">
                <a:solidFill>
                  <a:schemeClr val="dk1"/>
                </a:solidFill>
              </a:rPr>
              <a:t>menciptakan</a:t>
            </a:r>
            <a:r>
              <a:rPr lang="en-US" sz="1400" dirty="0">
                <a:solidFill>
                  <a:schemeClr val="dk1"/>
                </a:solidFill>
              </a:rPr>
              <a:t> </a:t>
            </a:r>
            <a:r>
              <a:rPr lang="en-US" sz="1400" dirty="0" err="1">
                <a:solidFill>
                  <a:schemeClr val="dk1"/>
                </a:solidFill>
              </a:rPr>
              <a:t>lingkungan</a:t>
            </a:r>
            <a:r>
              <a:rPr lang="en-US" sz="1400" dirty="0">
                <a:solidFill>
                  <a:schemeClr val="dk1"/>
                </a:solidFill>
              </a:rPr>
              <a:t> </a:t>
            </a:r>
            <a:r>
              <a:rPr lang="en-US" sz="1400" dirty="0" err="1">
                <a:solidFill>
                  <a:schemeClr val="dk1"/>
                </a:solidFill>
              </a:rPr>
              <a:t>kerja</a:t>
            </a:r>
            <a:r>
              <a:rPr lang="en-US" sz="1400" dirty="0">
                <a:solidFill>
                  <a:schemeClr val="dk1"/>
                </a:solidFill>
              </a:rPr>
              <a:t> yang lebih </a:t>
            </a:r>
            <a:r>
              <a:rPr lang="en-US" sz="1400" dirty="0" err="1">
                <a:solidFill>
                  <a:schemeClr val="dk1"/>
                </a:solidFill>
              </a:rPr>
              <a:t>inklusif</a:t>
            </a:r>
            <a:r>
              <a:rPr lang="en-US" sz="1400" dirty="0">
                <a:solidFill>
                  <a:schemeClr val="dk1"/>
                </a:solidFill>
              </a:rPr>
              <a:t> dan </a:t>
            </a:r>
            <a:r>
              <a:rPr lang="en-US" sz="1400" dirty="0" err="1">
                <a:solidFill>
                  <a:schemeClr val="dk1"/>
                </a:solidFill>
              </a:rPr>
              <a:t>mengurangi</a:t>
            </a:r>
            <a:r>
              <a:rPr lang="en-US" sz="1400" dirty="0">
                <a:solidFill>
                  <a:schemeClr val="dk1"/>
                </a:solidFill>
              </a:rPr>
              <a:t> </a:t>
            </a:r>
            <a:r>
              <a:rPr lang="en-US" sz="1400" dirty="0" err="1">
                <a:solidFill>
                  <a:schemeClr val="dk1"/>
                </a:solidFill>
              </a:rPr>
              <a:t>friksi</a:t>
            </a:r>
            <a:r>
              <a:rPr lang="en-US" sz="1400" dirty="0">
                <a:solidFill>
                  <a:schemeClr val="dk1"/>
                </a:solidFill>
              </a:rPr>
              <a:t> </a:t>
            </a:r>
            <a:r>
              <a:rPr lang="en-US" sz="1400" dirty="0" err="1">
                <a:solidFill>
                  <a:schemeClr val="dk1"/>
                </a:solidFill>
              </a:rPr>
              <a:t>antara</a:t>
            </a:r>
            <a:r>
              <a:rPr lang="en-US" sz="1400" dirty="0">
                <a:solidFill>
                  <a:schemeClr val="dk1"/>
                </a:solidFill>
              </a:rPr>
              <a:t> </a:t>
            </a:r>
            <a:r>
              <a:rPr lang="en-US" sz="1400" dirty="0" err="1">
                <a:solidFill>
                  <a:schemeClr val="dk1"/>
                </a:solidFill>
              </a:rPr>
              <a:t>tim.</a:t>
            </a: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Internal Conflict juga menjadi </a:t>
            </a:r>
            <a:r>
              <a:rPr lang="en-US" sz="1400" dirty="0" err="1">
                <a:solidFill>
                  <a:schemeClr val="dk1"/>
                </a:solidFill>
              </a:rPr>
              <a:t>alasan</a:t>
            </a:r>
            <a:r>
              <a:rPr lang="en-US" sz="1400" dirty="0">
                <a:solidFill>
                  <a:schemeClr val="dk1"/>
                </a:solidFill>
              </a:rPr>
              <a:t> </a:t>
            </a:r>
            <a:r>
              <a:rPr lang="en-US" sz="1400" dirty="0" err="1">
                <a:solidFill>
                  <a:schemeClr val="dk1"/>
                </a:solidFill>
              </a:rPr>
              <a:t>utama</a:t>
            </a:r>
            <a:r>
              <a:rPr lang="en-US" sz="1400" dirty="0">
                <a:solidFill>
                  <a:schemeClr val="dk1"/>
                </a:solidFill>
              </a:rPr>
              <a:t>. Ini </a:t>
            </a:r>
            <a:r>
              <a:rPr lang="en-US" sz="1400" dirty="0" err="1">
                <a:solidFill>
                  <a:schemeClr val="dk1"/>
                </a:solidFill>
              </a:rPr>
              <a:t>menunjukkan</a:t>
            </a:r>
            <a:r>
              <a:rPr lang="en-US" sz="1400" dirty="0">
                <a:solidFill>
                  <a:schemeClr val="dk1"/>
                </a:solidFill>
              </a:rPr>
              <a:t> </a:t>
            </a:r>
            <a:r>
              <a:rPr lang="en-US" sz="1400" dirty="0" err="1">
                <a:solidFill>
                  <a:schemeClr val="dk1"/>
                </a:solidFill>
              </a:rPr>
              <a:t>adanya</a:t>
            </a:r>
            <a:r>
              <a:rPr lang="en-US" sz="1400" dirty="0">
                <a:solidFill>
                  <a:schemeClr val="dk1"/>
                </a:solidFill>
              </a:rPr>
              <a:t> masalah </a:t>
            </a:r>
            <a:r>
              <a:rPr lang="en-US" sz="1400" dirty="0" err="1">
                <a:solidFill>
                  <a:schemeClr val="dk1"/>
                </a:solidFill>
              </a:rPr>
              <a:t>komunikasi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konflik</a:t>
            </a:r>
            <a:r>
              <a:rPr lang="en-US" sz="1400" dirty="0">
                <a:solidFill>
                  <a:schemeClr val="dk1"/>
                </a:solidFill>
              </a:rPr>
              <a:t> interpersonal yang belum </a:t>
            </a:r>
            <a:r>
              <a:rPr lang="en-US" sz="1400" dirty="0" err="1">
                <a:solidFill>
                  <a:schemeClr val="dk1"/>
                </a:solidFill>
              </a:rPr>
              <a:t>terselesaikan</a:t>
            </a:r>
            <a:r>
              <a:rPr lang="en-US" sz="1400" dirty="0">
                <a:solidFill>
                  <a:schemeClr val="dk1"/>
                </a:solidFill>
              </a:rPr>
              <a:t>. Perusahaan dapat </a:t>
            </a:r>
            <a:r>
              <a:rPr lang="en-US" sz="1400" dirty="0" err="1">
                <a:solidFill>
                  <a:schemeClr val="dk1"/>
                </a:solidFill>
              </a:rPr>
              <a:t>melakukan</a:t>
            </a:r>
            <a:r>
              <a:rPr lang="en-US" sz="1400" dirty="0">
                <a:solidFill>
                  <a:schemeClr val="dk1"/>
                </a:solidFill>
              </a:rPr>
              <a:t> </a:t>
            </a:r>
            <a:r>
              <a:rPr lang="en-US" sz="1400" dirty="0" err="1">
                <a:solidFill>
                  <a:schemeClr val="dk1"/>
                </a:solidFill>
              </a:rPr>
              <a:t>pelatihan</a:t>
            </a:r>
            <a:r>
              <a:rPr lang="en-US" sz="1400" dirty="0">
                <a:solidFill>
                  <a:schemeClr val="dk1"/>
                </a:solidFill>
              </a:rPr>
              <a:t> </a:t>
            </a:r>
            <a:r>
              <a:rPr lang="en-US" sz="1400" dirty="0" err="1">
                <a:solidFill>
                  <a:schemeClr val="dk1"/>
                </a:solidFill>
              </a:rPr>
              <a:t>manajemen</a:t>
            </a:r>
            <a:r>
              <a:rPr lang="en-US" sz="1400" dirty="0">
                <a:solidFill>
                  <a:schemeClr val="dk1"/>
                </a:solidFill>
              </a:rPr>
              <a:t> </a:t>
            </a:r>
            <a:r>
              <a:rPr lang="en-US" sz="1400" dirty="0" err="1">
                <a:solidFill>
                  <a:schemeClr val="dk1"/>
                </a:solidFill>
              </a:rPr>
              <a:t>konflik</a:t>
            </a:r>
            <a:r>
              <a:rPr lang="en-US" sz="1400" dirty="0">
                <a:solidFill>
                  <a:schemeClr val="dk1"/>
                </a:solidFill>
              </a:rPr>
              <a:t> dan </a:t>
            </a:r>
            <a:r>
              <a:rPr lang="en-US" sz="1400" dirty="0" err="1">
                <a:solidFill>
                  <a:schemeClr val="dk1"/>
                </a:solidFill>
              </a:rPr>
              <a:t>membentuk</a:t>
            </a:r>
            <a:r>
              <a:rPr lang="en-US" sz="1400" dirty="0">
                <a:solidFill>
                  <a:schemeClr val="dk1"/>
                </a:solidFill>
              </a:rPr>
              <a:t> </a:t>
            </a:r>
            <a:r>
              <a:rPr lang="en-US" sz="1400" dirty="0" err="1">
                <a:solidFill>
                  <a:schemeClr val="dk1"/>
                </a:solidFill>
              </a:rPr>
              <a:t>tim</a:t>
            </a:r>
            <a:r>
              <a:rPr lang="en-US" sz="1400" dirty="0">
                <a:solidFill>
                  <a:schemeClr val="dk1"/>
                </a:solidFill>
              </a:rPr>
              <a:t> HR yang lebih </a:t>
            </a:r>
            <a:r>
              <a:rPr lang="en-US" sz="1400" dirty="0" err="1">
                <a:solidFill>
                  <a:schemeClr val="dk1"/>
                </a:solidFill>
              </a:rPr>
              <a:t>aktif</a:t>
            </a:r>
            <a:r>
              <a:rPr lang="en-US" sz="1400" dirty="0">
                <a:solidFill>
                  <a:schemeClr val="dk1"/>
                </a:solidFill>
              </a:rPr>
              <a:t> dalam </a:t>
            </a:r>
            <a:r>
              <a:rPr lang="en-US" sz="1400" dirty="0" err="1">
                <a:solidFill>
                  <a:schemeClr val="dk1"/>
                </a:solidFill>
              </a:rPr>
              <a:t>menangani</a:t>
            </a:r>
            <a:r>
              <a:rPr lang="en-US" sz="1400" dirty="0">
                <a:solidFill>
                  <a:schemeClr val="dk1"/>
                </a:solidFill>
              </a:rPr>
              <a:t> permasalahan </a:t>
            </a:r>
            <a:r>
              <a:rPr lang="en-US" sz="1400" dirty="0" err="1">
                <a:solidFill>
                  <a:schemeClr val="dk1"/>
                </a:solidFill>
              </a:rPr>
              <a:t>karyawan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Karena </a:t>
            </a:r>
            <a:r>
              <a:rPr lang="en-US" sz="1400" dirty="0" err="1">
                <a:solidFill>
                  <a:schemeClr val="dk1"/>
                </a:solidFill>
              </a:rPr>
              <a:t>banyak</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performa</a:t>
            </a:r>
            <a:r>
              <a:rPr lang="en-US" sz="1400" dirty="0">
                <a:solidFill>
                  <a:schemeClr val="dk1"/>
                </a:solidFill>
              </a:rPr>
              <a:t> </a:t>
            </a:r>
            <a:r>
              <a:rPr lang="en-US" sz="1400" dirty="0" err="1">
                <a:solidFill>
                  <a:schemeClr val="dk1"/>
                </a:solidFill>
              </a:rPr>
              <a:t>Sangat</a:t>
            </a:r>
            <a:r>
              <a:rPr lang="en-US" sz="1400" dirty="0">
                <a:solidFill>
                  <a:schemeClr val="dk1"/>
                </a:solidFill>
              </a:rPr>
              <a:t> </a:t>
            </a:r>
            <a:r>
              <a:rPr lang="en-US" sz="1400" dirty="0" err="1">
                <a:solidFill>
                  <a:schemeClr val="dk1"/>
                </a:solidFill>
              </a:rPr>
              <a:t>Bagus</a:t>
            </a:r>
            <a:r>
              <a:rPr lang="en-US" sz="1400" dirty="0">
                <a:solidFill>
                  <a:schemeClr val="dk1"/>
                </a:solidFill>
              </a:rPr>
              <a:t> dan </a:t>
            </a:r>
            <a:r>
              <a:rPr lang="en-US" sz="1400" dirty="0" err="1">
                <a:solidFill>
                  <a:schemeClr val="dk1"/>
                </a:solidFill>
              </a:rPr>
              <a:t>Bagus</a:t>
            </a:r>
            <a:r>
              <a:rPr lang="en-US" sz="1400" dirty="0">
                <a:solidFill>
                  <a:schemeClr val="dk1"/>
                </a:solidFill>
              </a:rPr>
              <a:t> yang resign, </a:t>
            </a:r>
            <a:r>
              <a:rPr lang="en-US" sz="1400" dirty="0" err="1">
                <a:solidFill>
                  <a:schemeClr val="dk1"/>
                </a:solidFill>
              </a:rPr>
              <a:t>perusahaan</a:t>
            </a:r>
            <a:r>
              <a:rPr lang="en-US" sz="1400" dirty="0">
                <a:solidFill>
                  <a:schemeClr val="dk1"/>
                </a:solidFill>
              </a:rPr>
              <a:t> </a:t>
            </a:r>
            <a:r>
              <a:rPr lang="en-US" sz="1400" dirty="0" err="1">
                <a:solidFill>
                  <a:schemeClr val="dk1"/>
                </a:solidFill>
              </a:rPr>
              <a:t>perlu</a:t>
            </a:r>
            <a:r>
              <a:rPr lang="en-US" sz="1400" dirty="0">
                <a:solidFill>
                  <a:schemeClr val="dk1"/>
                </a:solidFill>
              </a:rPr>
              <a:t> </a:t>
            </a:r>
            <a:r>
              <a:rPr lang="en-US" sz="1400" dirty="0" err="1">
                <a:solidFill>
                  <a:schemeClr val="dk1"/>
                </a:solidFill>
              </a:rPr>
              <a:t>mempertimbangkan</a:t>
            </a:r>
            <a:r>
              <a:rPr lang="en-US" sz="1400" dirty="0">
                <a:solidFill>
                  <a:schemeClr val="dk1"/>
                </a:solidFill>
              </a:rPr>
              <a:t> </a:t>
            </a:r>
            <a:r>
              <a:rPr lang="en-US" sz="1400" dirty="0" err="1">
                <a:solidFill>
                  <a:schemeClr val="dk1"/>
                </a:solidFill>
              </a:rPr>
              <a:t>langkah-langkah</a:t>
            </a:r>
            <a:r>
              <a:rPr lang="en-US" sz="1400" dirty="0">
                <a:solidFill>
                  <a:schemeClr val="dk1"/>
                </a:solidFill>
              </a:rPr>
              <a:t> </a:t>
            </a:r>
            <a:r>
              <a:rPr lang="en-US" sz="1400" dirty="0" err="1">
                <a:solidFill>
                  <a:schemeClr val="dk1"/>
                </a:solidFill>
              </a:rPr>
              <a:t>retensi</a:t>
            </a:r>
            <a:r>
              <a:rPr lang="en-US" sz="1400" dirty="0">
                <a:solidFill>
                  <a:schemeClr val="dk1"/>
                </a:solidFill>
              </a:rPr>
              <a:t> </a:t>
            </a:r>
            <a:r>
              <a:rPr lang="en-US" sz="1400" dirty="0" err="1">
                <a:solidFill>
                  <a:schemeClr val="dk1"/>
                </a:solidFill>
              </a:rPr>
              <a:t>khusus</a:t>
            </a:r>
            <a:r>
              <a:rPr lang="en-US" sz="1400" dirty="0">
                <a:solidFill>
                  <a:schemeClr val="dk1"/>
                </a:solidFill>
              </a:rPr>
              <a:t> </a:t>
            </a:r>
            <a:r>
              <a:rPr lang="en-US" sz="1400" dirty="0" err="1">
                <a:solidFill>
                  <a:schemeClr val="dk1"/>
                </a:solidFill>
              </a:rPr>
              <a:t>seperti</a:t>
            </a:r>
            <a:r>
              <a:rPr lang="en-US" sz="1400" dirty="0">
                <a:solidFill>
                  <a:schemeClr val="dk1"/>
                </a:solidFill>
              </a:rPr>
              <a:t> program </a:t>
            </a:r>
            <a:r>
              <a:rPr lang="en-US" sz="1400" dirty="0" err="1">
                <a:solidFill>
                  <a:schemeClr val="dk1"/>
                </a:solidFill>
              </a:rPr>
              <a:t>loyalitas</a:t>
            </a:r>
            <a:r>
              <a:rPr lang="en-US" sz="1400" dirty="0">
                <a:solidFill>
                  <a:schemeClr val="dk1"/>
                </a:solidFill>
              </a:rPr>
              <a:t> </a:t>
            </a:r>
            <a:r>
              <a:rPr lang="en-US" sz="1400" dirty="0" err="1">
                <a:solidFill>
                  <a:schemeClr val="dk1"/>
                </a:solidFill>
              </a:rPr>
              <a:t>karyawan</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peningkatan</a:t>
            </a:r>
            <a:r>
              <a:rPr lang="en-US" sz="1400" dirty="0">
                <a:solidFill>
                  <a:schemeClr val="dk1"/>
                </a:solidFill>
              </a:rPr>
              <a:t> reward bagi </a:t>
            </a:r>
            <a:r>
              <a:rPr lang="en-US" sz="1400" dirty="0" err="1">
                <a:solidFill>
                  <a:schemeClr val="dk1"/>
                </a:solidFill>
              </a:rPr>
              <a:t>mereka</a:t>
            </a:r>
            <a:r>
              <a:rPr lang="en-US" sz="1400" dirty="0">
                <a:solidFill>
                  <a:schemeClr val="dk1"/>
                </a:solidFill>
              </a:rPr>
              <a:t> yang </a:t>
            </a:r>
            <a:r>
              <a:rPr lang="en-US" sz="1400" dirty="0" err="1">
                <a:solidFill>
                  <a:schemeClr val="dk1"/>
                </a:solidFill>
              </a:rPr>
              <a:t>berprestasi</a:t>
            </a:r>
            <a:r>
              <a:rPr lang="en-US" sz="1400" dirty="0">
                <a:solidFill>
                  <a:schemeClr val="dk1"/>
                </a:solidFill>
              </a:rPr>
              <a:t> untuk </a:t>
            </a:r>
            <a:r>
              <a:rPr lang="en-US" sz="1400" dirty="0" err="1">
                <a:solidFill>
                  <a:schemeClr val="dk1"/>
                </a:solidFill>
              </a:rPr>
              <a:t>memastikan</a:t>
            </a:r>
            <a:r>
              <a:rPr lang="en-US" sz="1400" dirty="0">
                <a:solidFill>
                  <a:schemeClr val="dk1"/>
                </a:solidFill>
              </a:rPr>
              <a:t> </a:t>
            </a:r>
            <a:r>
              <a:rPr lang="en-US" sz="1400" dirty="0" err="1">
                <a:solidFill>
                  <a:schemeClr val="dk1"/>
                </a:solidFill>
              </a:rPr>
              <a:t>mereka</a:t>
            </a:r>
            <a:r>
              <a:rPr lang="en-US" sz="1400" dirty="0">
                <a:solidFill>
                  <a:schemeClr val="dk1"/>
                </a:solidFill>
              </a:rPr>
              <a:t> </a:t>
            </a:r>
            <a:r>
              <a:rPr lang="en-US" sz="1400" dirty="0" err="1">
                <a:solidFill>
                  <a:schemeClr val="dk1"/>
                </a:solidFill>
              </a:rPr>
              <a:t>tetap</a:t>
            </a:r>
            <a:r>
              <a:rPr lang="en-US" sz="1400" dirty="0">
                <a:solidFill>
                  <a:schemeClr val="dk1"/>
                </a:solidFill>
              </a:rPr>
              <a:t> </a:t>
            </a:r>
            <a:r>
              <a:rPr lang="en-US" sz="1400" dirty="0" err="1">
                <a:solidFill>
                  <a:schemeClr val="dk1"/>
                </a:solidFill>
              </a:rPr>
              <a:t>bertahan</a:t>
            </a:r>
            <a:r>
              <a:rPr lang="en-US" sz="1400" dirty="0">
                <a:solidFill>
                  <a:schemeClr val="dk1"/>
                </a:solidFill>
              </a:rPr>
              <a:t> di </a:t>
            </a:r>
            <a:r>
              <a:rPr lang="en-US" sz="1400" dirty="0" err="1">
                <a:solidFill>
                  <a:schemeClr val="dk1"/>
                </a:solidFill>
              </a:rPr>
              <a:t>perusahaan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Resign </a:t>
            </a:r>
            <a:r>
              <a:rPr lang="en-US" sz="1400" dirty="0" err="1">
                <a:solidFill>
                  <a:schemeClr val="dk1"/>
                </a:solidFill>
              </a:rPr>
              <a:t>dari</a:t>
            </a:r>
            <a:r>
              <a:rPr lang="en-US" sz="1400" dirty="0">
                <a:solidFill>
                  <a:schemeClr val="dk1"/>
                </a:solidFill>
              </a:rPr>
              <a:t> </a:t>
            </a:r>
            <a:r>
              <a:rPr lang="en-US" sz="1400" dirty="0" err="1">
                <a:solidFill>
                  <a:schemeClr val="dk1"/>
                </a:solidFill>
              </a:rPr>
              <a:t>karyawan</a:t>
            </a:r>
            <a:r>
              <a:rPr lang="en-US" sz="1400" dirty="0">
                <a:solidFill>
                  <a:schemeClr val="dk1"/>
                </a:solidFill>
              </a:rPr>
              <a:t> di </a:t>
            </a:r>
            <a:r>
              <a:rPr lang="en-US" sz="1400" dirty="0" err="1">
                <a:solidFill>
                  <a:schemeClr val="dk1"/>
                </a:solidFill>
              </a:rPr>
              <a:t>jenjang</a:t>
            </a:r>
            <a:r>
              <a:rPr lang="en-US" sz="1400" dirty="0">
                <a:solidFill>
                  <a:schemeClr val="dk1"/>
                </a:solidFill>
              </a:rPr>
              <a:t> </a:t>
            </a:r>
            <a:r>
              <a:rPr lang="en-US" sz="1400" dirty="0" err="1">
                <a:solidFill>
                  <a:schemeClr val="dk1"/>
                </a:solidFill>
              </a:rPr>
              <a:t>karir</a:t>
            </a:r>
            <a:r>
              <a:rPr lang="en-US" sz="1400" dirty="0">
                <a:solidFill>
                  <a:schemeClr val="dk1"/>
                </a:solidFill>
              </a:rPr>
              <a:t> </a:t>
            </a:r>
            <a:r>
              <a:rPr lang="en-US" sz="1400" dirty="0" err="1">
                <a:solidFill>
                  <a:schemeClr val="dk1"/>
                </a:solidFill>
              </a:rPr>
              <a:t>Sangat</a:t>
            </a:r>
            <a:r>
              <a:rPr lang="en-US" sz="1400" dirty="0">
                <a:solidFill>
                  <a:schemeClr val="dk1"/>
                </a:solidFill>
              </a:rPr>
              <a:t> </a:t>
            </a:r>
            <a:r>
              <a:rPr lang="en-US" sz="1400" dirty="0" err="1">
                <a:solidFill>
                  <a:schemeClr val="dk1"/>
                </a:solidFill>
              </a:rPr>
              <a:t>Bagus</a:t>
            </a:r>
            <a:r>
              <a:rPr lang="en-US" sz="1400" dirty="0">
                <a:solidFill>
                  <a:schemeClr val="dk1"/>
                </a:solidFill>
              </a:rPr>
              <a:t> bisa </a:t>
            </a:r>
            <a:r>
              <a:rPr lang="en-US" sz="1400" dirty="0" err="1">
                <a:solidFill>
                  <a:schemeClr val="dk1"/>
                </a:solidFill>
              </a:rPr>
              <a:t>jadi</a:t>
            </a:r>
            <a:r>
              <a:rPr lang="en-US" sz="1400" dirty="0">
                <a:solidFill>
                  <a:schemeClr val="dk1"/>
                </a:solidFill>
              </a:rPr>
              <a:t> </a:t>
            </a:r>
            <a:r>
              <a:rPr lang="en-US" sz="1400" dirty="0" err="1">
                <a:solidFill>
                  <a:schemeClr val="dk1"/>
                </a:solidFill>
              </a:rPr>
              <a:t>menandakan</a:t>
            </a:r>
            <a:r>
              <a:rPr lang="en-US" sz="1400" dirty="0">
                <a:solidFill>
                  <a:schemeClr val="dk1"/>
                </a:solidFill>
              </a:rPr>
              <a:t> </a:t>
            </a:r>
            <a:r>
              <a:rPr lang="en-US" sz="1400" dirty="0" err="1">
                <a:solidFill>
                  <a:schemeClr val="dk1"/>
                </a:solidFill>
              </a:rPr>
              <a:t>bahwa</a:t>
            </a:r>
            <a:r>
              <a:rPr lang="en-US" sz="1400" dirty="0">
                <a:solidFill>
                  <a:schemeClr val="dk1"/>
                </a:solidFill>
              </a:rPr>
              <a:t> </a:t>
            </a:r>
            <a:r>
              <a:rPr lang="en-US" sz="1400" dirty="0" err="1">
                <a:solidFill>
                  <a:schemeClr val="dk1"/>
                </a:solidFill>
              </a:rPr>
              <a:t>peluang</a:t>
            </a:r>
            <a:r>
              <a:rPr lang="en-US" sz="1400" dirty="0">
                <a:solidFill>
                  <a:schemeClr val="dk1"/>
                </a:solidFill>
              </a:rPr>
              <a:t> </a:t>
            </a:r>
            <a:r>
              <a:rPr lang="en-US" sz="1400" dirty="0" err="1">
                <a:solidFill>
                  <a:schemeClr val="dk1"/>
                </a:solidFill>
              </a:rPr>
              <a:t>pengembangan</a:t>
            </a:r>
            <a:r>
              <a:rPr lang="en-US" sz="1400" dirty="0">
                <a:solidFill>
                  <a:schemeClr val="dk1"/>
                </a:solidFill>
              </a:rPr>
              <a:t> </a:t>
            </a:r>
            <a:r>
              <a:rPr lang="en-US" sz="1400" dirty="0" err="1">
                <a:solidFill>
                  <a:schemeClr val="dk1"/>
                </a:solidFill>
              </a:rPr>
              <a:t>karir</a:t>
            </a:r>
            <a:r>
              <a:rPr lang="en-US" sz="1400" dirty="0">
                <a:solidFill>
                  <a:schemeClr val="dk1"/>
                </a:solidFill>
              </a:rPr>
              <a:t> lebih </a:t>
            </a:r>
            <a:r>
              <a:rPr lang="en-US" sz="1400" dirty="0" err="1">
                <a:solidFill>
                  <a:schemeClr val="dk1"/>
                </a:solidFill>
              </a:rPr>
              <a:t>lanjut</a:t>
            </a:r>
            <a:r>
              <a:rPr lang="en-US" sz="1400" dirty="0">
                <a:solidFill>
                  <a:schemeClr val="dk1"/>
                </a:solidFill>
              </a:rPr>
              <a:t> kurang </a:t>
            </a:r>
            <a:r>
              <a:rPr lang="en-US" sz="1400" dirty="0" err="1">
                <a:solidFill>
                  <a:schemeClr val="dk1"/>
                </a:solidFill>
              </a:rPr>
              <a:t>tersedia</a:t>
            </a:r>
            <a:r>
              <a:rPr lang="en-US" sz="1400" dirty="0">
                <a:solidFill>
                  <a:schemeClr val="dk1"/>
                </a:solidFill>
              </a:rPr>
              <a:t>. </a:t>
            </a:r>
            <a:r>
              <a:rPr lang="en-US" sz="1400" dirty="0" err="1">
                <a:solidFill>
                  <a:schemeClr val="dk1"/>
                </a:solidFill>
              </a:rPr>
              <a:t>Memberikan</a:t>
            </a:r>
            <a:r>
              <a:rPr lang="en-US" sz="1400" dirty="0">
                <a:solidFill>
                  <a:schemeClr val="dk1"/>
                </a:solidFill>
              </a:rPr>
              <a:t> lebih </a:t>
            </a:r>
            <a:r>
              <a:rPr lang="en-US" sz="1400" dirty="0" err="1">
                <a:solidFill>
                  <a:schemeClr val="dk1"/>
                </a:solidFill>
              </a:rPr>
              <a:t>banyak</a:t>
            </a:r>
            <a:r>
              <a:rPr lang="en-US" sz="1400" dirty="0">
                <a:solidFill>
                  <a:schemeClr val="dk1"/>
                </a:solidFill>
              </a:rPr>
              <a:t> </a:t>
            </a:r>
            <a:r>
              <a:rPr lang="en-US" sz="1400" dirty="0" err="1">
                <a:solidFill>
                  <a:schemeClr val="dk1"/>
                </a:solidFill>
              </a:rPr>
              <a:t>kesempatan</a:t>
            </a:r>
            <a:r>
              <a:rPr lang="en-US" sz="1400" dirty="0">
                <a:solidFill>
                  <a:schemeClr val="dk1"/>
                </a:solidFill>
              </a:rPr>
              <a:t> </a:t>
            </a:r>
            <a:r>
              <a:rPr lang="en-US" sz="1400" dirty="0" err="1">
                <a:solidFill>
                  <a:schemeClr val="dk1"/>
                </a:solidFill>
              </a:rPr>
              <a:t>promosi</a:t>
            </a:r>
            <a:r>
              <a:rPr lang="en-US" sz="1400" dirty="0">
                <a:solidFill>
                  <a:schemeClr val="dk1"/>
                </a:solidFill>
              </a:rPr>
              <a:t> </a:t>
            </a:r>
            <a:r>
              <a:rPr lang="en-US" sz="1400" dirty="0" err="1">
                <a:solidFill>
                  <a:schemeClr val="dk1"/>
                </a:solidFill>
              </a:rPr>
              <a:t>atau</a:t>
            </a:r>
            <a:r>
              <a:rPr lang="en-US" sz="1400" dirty="0">
                <a:solidFill>
                  <a:schemeClr val="dk1"/>
                </a:solidFill>
              </a:rPr>
              <a:t> </a:t>
            </a:r>
            <a:r>
              <a:rPr lang="en-US" sz="1400" dirty="0" err="1">
                <a:solidFill>
                  <a:schemeClr val="dk1"/>
                </a:solidFill>
              </a:rPr>
              <a:t>rotasi</a:t>
            </a:r>
            <a:r>
              <a:rPr lang="en-US" sz="1400" dirty="0">
                <a:solidFill>
                  <a:schemeClr val="dk1"/>
                </a:solidFill>
              </a:rPr>
              <a:t> </a:t>
            </a:r>
            <a:r>
              <a:rPr lang="en-US" sz="1400" dirty="0" err="1">
                <a:solidFill>
                  <a:schemeClr val="dk1"/>
                </a:solidFill>
              </a:rPr>
              <a:t>kerja</a:t>
            </a:r>
            <a:r>
              <a:rPr lang="en-US" sz="1400" dirty="0">
                <a:solidFill>
                  <a:schemeClr val="dk1"/>
                </a:solidFill>
              </a:rPr>
              <a:t> bisa </a:t>
            </a:r>
            <a:r>
              <a:rPr lang="en-US" sz="1400" dirty="0" err="1">
                <a:solidFill>
                  <a:schemeClr val="dk1"/>
                </a:solidFill>
              </a:rPr>
              <a:t>membantu</a:t>
            </a:r>
            <a:r>
              <a:rPr lang="en-US" sz="1400" dirty="0">
                <a:solidFill>
                  <a:schemeClr val="dk1"/>
                </a:solidFill>
              </a:rPr>
              <a:t> </a:t>
            </a:r>
            <a:r>
              <a:rPr lang="en-US" sz="1400" dirty="0" err="1">
                <a:solidFill>
                  <a:schemeClr val="dk1"/>
                </a:solidFill>
              </a:rPr>
              <a:t>mengurangi</a:t>
            </a:r>
            <a:r>
              <a:rPr lang="en-US" sz="1400" dirty="0">
                <a:solidFill>
                  <a:schemeClr val="dk1"/>
                </a:solidFill>
              </a:rPr>
              <a:t> </a:t>
            </a:r>
            <a:r>
              <a:rPr lang="en-US" sz="1400" dirty="0" err="1">
                <a:solidFill>
                  <a:schemeClr val="dk1"/>
                </a:solidFill>
              </a:rPr>
              <a:t>angka</a:t>
            </a:r>
            <a:r>
              <a:rPr lang="en-US" sz="1400" dirty="0">
                <a:solidFill>
                  <a:schemeClr val="dk1"/>
                </a:solidFill>
              </a:rPr>
              <a:t> resign </a:t>
            </a:r>
            <a:r>
              <a:rPr lang="en-US" sz="1400" dirty="0" err="1">
                <a:solidFill>
                  <a:schemeClr val="dk1"/>
                </a:solidFill>
              </a:rPr>
              <a:t>dari</a:t>
            </a:r>
            <a:r>
              <a:rPr lang="en-US" sz="1400" dirty="0">
                <a:solidFill>
                  <a:schemeClr val="dk1"/>
                </a:solidFill>
              </a:rPr>
              <a:t> </a:t>
            </a:r>
            <a:r>
              <a:rPr lang="en-US" sz="1400" dirty="0" err="1">
                <a:solidFill>
                  <a:schemeClr val="dk1"/>
                </a:solidFill>
              </a:rPr>
              <a:t>karyawan</a:t>
            </a:r>
            <a:r>
              <a:rPr lang="en-US" sz="1400" dirty="0">
                <a:solidFill>
                  <a:schemeClr val="dk1"/>
                </a:solidFill>
              </a:rPr>
              <a:t> senior.</a:t>
            </a:r>
          </a:p>
          <a:p>
            <a:pPr marL="133350" lvl="0" indent="0">
              <a:lnSpc>
                <a:spcPct val="105000"/>
              </a:lnSpc>
              <a:buClr>
                <a:schemeClr val="dk1"/>
              </a:buClr>
              <a:buSzPts val="1500"/>
              <a:buNone/>
            </a:pPr>
            <a:endParaRPr lang="en-US" sz="1400" dirty="0">
              <a:solidFill>
                <a:schemeClr val="dk1"/>
              </a:solidFill>
            </a:endParaRPr>
          </a:p>
          <a:p>
            <a:pPr marL="133350" lvl="0" indent="0">
              <a:lnSpc>
                <a:spcPct val="105000"/>
              </a:lnSpc>
              <a:buClr>
                <a:schemeClr val="dk1"/>
              </a:buClr>
              <a:buSzPts val="1500"/>
              <a:buNone/>
            </a:pPr>
            <a:r>
              <a:rPr lang="en-US" sz="1400" dirty="0" err="1">
                <a:solidFill>
                  <a:schemeClr val="dk1"/>
                </a:solidFill>
              </a:rPr>
              <a:t>Dengan</a:t>
            </a:r>
            <a:r>
              <a:rPr lang="en-US" sz="1400" dirty="0">
                <a:solidFill>
                  <a:schemeClr val="dk1"/>
                </a:solidFill>
              </a:rPr>
              <a:t> </a:t>
            </a:r>
            <a:r>
              <a:rPr lang="en-US" sz="1400" dirty="0" err="1">
                <a:solidFill>
                  <a:schemeClr val="dk1"/>
                </a:solidFill>
              </a:rPr>
              <a:t>langkah-langkah</a:t>
            </a:r>
            <a:r>
              <a:rPr lang="en-US" sz="1400" dirty="0">
                <a:solidFill>
                  <a:schemeClr val="dk1"/>
                </a:solidFill>
              </a:rPr>
              <a:t> </a:t>
            </a:r>
            <a:r>
              <a:rPr lang="en-US" sz="1400" dirty="0" err="1">
                <a:solidFill>
                  <a:schemeClr val="dk1"/>
                </a:solidFill>
              </a:rPr>
              <a:t>tersebut</a:t>
            </a:r>
            <a:r>
              <a:rPr lang="en-US" sz="1400" dirty="0">
                <a:solidFill>
                  <a:schemeClr val="dk1"/>
                </a:solidFill>
              </a:rPr>
              <a:t>, </a:t>
            </a:r>
            <a:r>
              <a:rPr lang="en-US" sz="1400" dirty="0" err="1">
                <a:solidFill>
                  <a:schemeClr val="dk1"/>
                </a:solidFill>
              </a:rPr>
              <a:t>diharapkan</a:t>
            </a:r>
            <a:r>
              <a:rPr lang="en-US" sz="1400" dirty="0">
                <a:solidFill>
                  <a:schemeClr val="dk1"/>
                </a:solidFill>
              </a:rPr>
              <a:t> </a:t>
            </a:r>
            <a:r>
              <a:rPr lang="en-US" sz="1400" dirty="0" err="1">
                <a:solidFill>
                  <a:schemeClr val="dk1"/>
                </a:solidFill>
              </a:rPr>
              <a:t>perusahaan</a:t>
            </a:r>
            <a:r>
              <a:rPr lang="en-US" sz="1400" dirty="0">
                <a:solidFill>
                  <a:schemeClr val="dk1"/>
                </a:solidFill>
              </a:rPr>
              <a:t> dapat </a:t>
            </a:r>
            <a:r>
              <a:rPr lang="en-US" sz="1400" dirty="0" err="1">
                <a:solidFill>
                  <a:schemeClr val="dk1"/>
                </a:solidFill>
              </a:rPr>
              <a:t>mengurangi</a:t>
            </a:r>
            <a:r>
              <a:rPr lang="en-US" sz="1400" dirty="0">
                <a:solidFill>
                  <a:schemeClr val="dk1"/>
                </a:solidFill>
              </a:rPr>
              <a:t> </a:t>
            </a:r>
            <a:r>
              <a:rPr lang="en-US" sz="1400" dirty="0" err="1">
                <a:solidFill>
                  <a:schemeClr val="dk1"/>
                </a:solidFill>
              </a:rPr>
              <a:t>jumlah</a:t>
            </a:r>
            <a:r>
              <a:rPr lang="en-US" sz="1400" dirty="0">
                <a:solidFill>
                  <a:schemeClr val="dk1"/>
                </a:solidFill>
              </a:rPr>
              <a:t> resign, </a:t>
            </a:r>
            <a:r>
              <a:rPr lang="en-US" sz="1400" dirty="0" err="1">
                <a:solidFill>
                  <a:schemeClr val="dk1"/>
                </a:solidFill>
              </a:rPr>
              <a:t>terutama</a:t>
            </a:r>
            <a:r>
              <a:rPr lang="en-US" sz="1400" dirty="0">
                <a:solidFill>
                  <a:schemeClr val="dk1"/>
                </a:solidFill>
              </a:rPr>
              <a:t> di divisi Data Analyst dan </a:t>
            </a:r>
            <a:r>
              <a:rPr lang="en-US" sz="1400" dirty="0" err="1">
                <a:solidFill>
                  <a:schemeClr val="dk1"/>
                </a:solidFill>
              </a:rPr>
              <a:t>menjaga</a:t>
            </a:r>
            <a:r>
              <a:rPr lang="en-US" sz="1400" dirty="0">
                <a:solidFill>
                  <a:schemeClr val="dk1"/>
                </a:solidFill>
              </a:rPr>
              <a:t> </a:t>
            </a:r>
            <a:r>
              <a:rPr lang="en-US" sz="1400" dirty="0" err="1">
                <a:solidFill>
                  <a:schemeClr val="dk1"/>
                </a:solidFill>
              </a:rPr>
              <a:t>karyawan</a:t>
            </a:r>
            <a:r>
              <a:rPr lang="en-US" sz="1400" dirty="0">
                <a:solidFill>
                  <a:schemeClr val="dk1"/>
                </a:solidFill>
              </a:rPr>
              <a:t> yang </a:t>
            </a:r>
            <a:r>
              <a:rPr lang="en-US" sz="1400" dirty="0" err="1">
                <a:solidFill>
                  <a:schemeClr val="dk1"/>
                </a:solidFill>
              </a:rPr>
              <a:t>memiliki</a:t>
            </a:r>
            <a:r>
              <a:rPr lang="en-US" sz="1400" dirty="0">
                <a:solidFill>
                  <a:schemeClr val="dk1"/>
                </a:solidFill>
              </a:rPr>
              <a:t> </a:t>
            </a:r>
            <a:r>
              <a:rPr lang="en-US" sz="1400" dirty="0" err="1">
                <a:solidFill>
                  <a:schemeClr val="dk1"/>
                </a:solidFill>
              </a:rPr>
              <a:t>performa</a:t>
            </a:r>
            <a:r>
              <a:rPr lang="en-US" sz="1400" dirty="0">
                <a:solidFill>
                  <a:schemeClr val="dk1"/>
                </a:solidFill>
              </a:rPr>
              <a:t> dan </a:t>
            </a:r>
            <a:r>
              <a:rPr lang="en-US" sz="1400" dirty="0" err="1">
                <a:solidFill>
                  <a:schemeClr val="dk1"/>
                </a:solidFill>
              </a:rPr>
              <a:t>kontribusi</a:t>
            </a:r>
            <a:r>
              <a:rPr lang="en-US" sz="1400" dirty="0">
                <a:solidFill>
                  <a:schemeClr val="dk1"/>
                </a:solidFill>
              </a:rPr>
              <a:t> </a:t>
            </a:r>
            <a:r>
              <a:rPr lang="en-US" sz="1400" dirty="0" err="1">
                <a:solidFill>
                  <a:schemeClr val="dk1"/>
                </a:solidFill>
              </a:rPr>
              <a:t>tinggi</a:t>
            </a:r>
            <a:r>
              <a:rPr lang="en-US" sz="1400" dirty="0">
                <a:solidFill>
                  <a:schemeClr val="dk1"/>
                </a:solidFill>
              </a:rPr>
              <a:t>.</a:t>
            </a:r>
          </a:p>
          <a:p>
            <a:pPr marL="133350" lvl="0" indent="0">
              <a:lnSpc>
                <a:spcPct val="105000"/>
              </a:lnSpc>
              <a:buClr>
                <a:schemeClr val="dk1"/>
              </a:buClr>
              <a:buSzPts val="1500"/>
              <a:buNone/>
            </a:pPr>
            <a:endParaRPr lang="en-US" sz="1400" dirty="0">
              <a:solidFill>
                <a:schemeClr val="dk1"/>
              </a:solidFill>
            </a:endParaRPr>
          </a:p>
        </p:txBody>
      </p:sp>
      <p:sp>
        <p:nvSpPr>
          <p:cNvPr id="5" name="Google Shape;115;p27">
            <a:extLst>
              <a:ext uri="{FF2B5EF4-FFF2-40B4-BE49-F238E27FC236}">
                <a16:creationId xmlns:a16="http://schemas.microsoft.com/office/drawing/2014/main" id="{6B599B32-AD0E-4788-AE47-BE5073DFF6E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384831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Build an Automated Resignation Behavior Prediction using Machine Learning</a:t>
            </a:r>
            <a:endParaRPr lang="en-US"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err="1">
                <a:solidFill>
                  <a:schemeClr val="dk1"/>
                </a:solidFill>
              </a:rPr>
              <a:t>Sebelum</a:t>
            </a:r>
            <a:r>
              <a:rPr lang="en-US" sz="1400" dirty="0">
                <a:solidFill>
                  <a:schemeClr val="dk1"/>
                </a:solidFill>
              </a:rPr>
              <a:t> </a:t>
            </a:r>
            <a:r>
              <a:rPr lang="en-US" sz="1400" dirty="0" err="1">
                <a:solidFill>
                  <a:schemeClr val="dk1"/>
                </a:solidFill>
              </a:rPr>
              <a:t>melakukan</a:t>
            </a:r>
            <a:r>
              <a:rPr lang="en-US" sz="1400" dirty="0">
                <a:solidFill>
                  <a:schemeClr val="dk1"/>
                </a:solidFill>
              </a:rPr>
              <a:t> proses feature encoding dan </a:t>
            </a:r>
            <a:r>
              <a:rPr lang="en-US" sz="1400" dirty="0" err="1">
                <a:solidFill>
                  <a:schemeClr val="dk1"/>
                </a:solidFill>
              </a:rPr>
              <a:t>sebagainya</a:t>
            </a:r>
            <a:r>
              <a:rPr lang="en-US" sz="1400" dirty="0">
                <a:solidFill>
                  <a:schemeClr val="dk1"/>
                </a:solidFill>
              </a:rPr>
              <a:t>, </a:t>
            </a:r>
            <a:r>
              <a:rPr lang="en-US" sz="1400" dirty="0" err="1">
                <a:solidFill>
                  <a:schemeClr val="dk1"/>
                </a:solidFill>
              </a:rPr>
              <a:t>dilakukan</a:t>
            </a:r>
            <a:r>
              <a:rPr lang="en-US" sz="1400" dirty="0">
                <a:solidFill>
                  <a:schemeClr val="dk1"/>
                </a:solidFill>
              </a:rPr>
              <a:t> proses handling outlier </a:t>
            </a:r>
            <a:r>
              <a:rPr lang="en-US" sz="1400" dirty="0" err="1">
                <a:solidFill>
                  <a:schemeClr val="dk1"/>
                </a:solidFill>
              </a:rPr>
              <a:t>terlebih</a:t>
            </a:r>
            <a:r>
              <a:rPr lang="en-US" sz="1400" dirty="0">
                <a:solidFill>
                  <a:schemeClr val="dk1"/>
                </a:solidFill>
              </a:rPr>
              <a:t> </a:t>
            </a:r>
            <a:r>
              <a:rPr lang="en-US" sz="1400" dirty="0" err="1">
                <a:solidFill>
                  <a:schemeClr val="dk1"/>
                </a:solidFill>
              </a:rPr>
              <a:t>dahulu</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Dimana pada proses handling outlier, </a:t>
            </a:r>
            <a:r>
              <a:rPr lang="en-US" sz="1400" dirty="0" err="1">
                <a:solidFill>
                  <a:schemeClr val="dk1"/>
                </a:solidFill>
              </a:rPr>
              <a:t>mengganti</a:t>
            </a:r>
            <a:r>
              <a:rPr lang="en-US" sz="1400" dirty="0">
                <a:solidFill>
                  <a:schemeClr val="dk1"/>
                </a:solidFill>
              </a:rPr>
              <a:t> </a:t>
            </a:r>
            <a:r>
              <a:rPr lang="en-US" sz="1400" dirty="0" err="1">
                <a:solidFill>
                  <a:schemeClr val="dk1"/>
                </a:solidFill>
              </a:rPr>
              <a:t>nilai</a:t>
            </a:r>
            <a:r>
              <a:rPr lang="en-US" sz="1400" dirty="0">
                <a:solidFill>
                  <a:schemeClr val="dk1"/>
                </a:solidFill>
              </a:rPr>
              <a:t> </a:t>
            </a:r>
            <a:r>
              <a:rPr lang="en-US" sz="1400" dirty="0" err="1">
                <a:solidFill>
                  <a:schemeClr val="dk1"/>
                </a:solidFill>
              </a:rPr>
              <a:t>outliernya</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batas</a:t>
            </a:r>
            <a:r>
              <a:rPr lang="en-US" sz="1400" dirty="0">
                <a:solidFill>
                  <a:schemeClr val="dk1"/>
                </a:solidFill>
              </a:rPr>
              <a:t> </a:t>
            </a:r>
            <a:r>
              <a:rPr lang="en-US" sz="1400" dirty="0" err="1">
                <a:solidFill>
                  <a:schemeClr val="dk1"/>
                </a:solidFill>
              </a:rPr>
              <a:t>maksimum</a:t>
            </a:r>
            <a:r>
              <a:rPr lang="en-US" sz="1400" dirty="0">
                <a:solidFill>
                  <a:schemeClr val="dk1"/>
                </a:solidFill>
              </a:rPr>
              <a:t>. </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feature encoding, </a:t>
            </a:r>
            <a:r>
              <a:rPr lang="en-US" sz="1400" dirty="0" err="1">
                <a:solidFill>
                  <a:schemeClr val="dk1"/>
                </a:solidFill>
              </a:rPr>
              <a:t>dilakukan</a:t>
            </a:r>
            <a:r>
              <a:rPr lang="en-US" sz="1400" dirty="0">
                <a:solidFill>
                  <a:schemeClr val="dk1"/>
                </a:solidFill>
              </a:rPr>
              <a:t> label encoding untuk </a:t>
            </a:r>
            <a:r>
              <a:rPr lang="en-US" sz="1400" dirty="0" err="1">
                <a:solidFill>
                  <a:schemeClr val="dk1"/>
                </a:solidFill>
              </a:rPr>
              <a:t>fitur</a:t>
            </a:r>
            <a:r>
              <a:rPr lang="en-US" sz="1400" dirty="0">
                <a:solidFill>
                  <a:schemeClr val="dk1"/>
                </a:solidFill>
              </a:rPr>
              <a:t> </a:t>
            </a:r>
            <a:r>
              <a:rPr lang="en-US" sz="1400" dirty="0" err="1">
                <a:solidFill>
                  <a:schemeClr val="dk1"/>
                </a:solidFill>
              </a:rPr>
              <a:t>StatusPernikahan</a:t>
            </a:r>
            <a:r>
              <a:rPr lang="en-US" sz="1400" dirty="0">
                <a:solidFill>
                  <a:schemeClr val="dk1"/>
                </a:solidFill>
              </a:rPr>
              <a:t>, </a:t>
            </a:r>
            <a:r>
              <a:rPr lang="en-US" sz="1400" dirty="0" err="1">
                <a:solidFill>
                  <a:schemeClr val="dk1"/>
                </a:solidFill>
              </a:rPr>
              <a:t>JenisKelamin</a:t>
            </a:r>
            <a:r>
              <a:rPr lang="en-US" sz="1400" dirty="0">
                <a:solidFill>
                  <a:schemeClr val="dk1"/>
                </a:solidFill>
              </a:rPr>
              <a:t>, </a:t>
            </a:r>
            <a:r>
              <a:rPr lang="en-US" sz="1400" dirty="0" err="1">
                <a:solidFill>
                  <a:schemeClr val="dk1"/>
                </a:solidFill>
              </a:rPr>
              <a:t>StatusKepegawaian</a:t>
            </a:r>
            <a:r>
              <a:rPr lang="en-US" sz="1400" dirty="0">
                <a:solidFill>
                  <a:schemeClr val="dk1"/>
                </a:solidFill>
              </a:rPr>
              <a:t>, </a:t>
            </a:r>
            <a:r>
              <a:rPr lang="en-US" sz="1400" dirty="0" err="1">
                <a:solidFill>
                  <a:schemeClr val="dk1"/>
                </a:solidFill>
              </a:rPr>
              <a:t>Pekerjaan</a:t>
            </a:r>
            <a:r>
              <a:rPr lang="en-US" sz="1400" dirty="0">
                <a:solidFill>
                  <a:schemeClr val="dk1"/>
                </a:solidFill>
              </a:rPr>
              <a:t>, </a:t>
            </a:r>
            <a:r>
              <a:rPr lang="en-US" sz="1400" dirty="0" err="1">
                <a:solidFill>
                  <a:schemeClr val="dk1"/>
                </a:solidFill>
              </a:rPr>
              <a:t>JenjangKarir</a:t>
            </a:r>
            <a:r>
              <a:rPr lang="en-US" sz="1400" dirty="0">
                <a:solidFill>
                  <a:schemeClr val="dk1"/>
                </a:solidFill>
              </a:rPr>
              <a:t>, </a:t>
            </a:r>
            <a:r>
              <a:rPr lang="en-US" sz="1400" dirty="0" err="1">
                <a:solidFill>
                  <a:schemeClr val="dk1"/>
                </a:solidFill>
              </a:rPr>
              <a:t>PerformancePegawai</a:t>
            </a:r>
            <a:r>
              <a:rPr lang="en-US" sz="1400" dirty="0">
                <a:solidFill>
                  <a:schemeClr val="dk1"/>
                </a:solidFill>
              </a:rPr>
              <a:t>, </a:t>
            </a:r>
            <a:r>
              <a:rPr lang="en-US" sz="1400" dirty="0" err="1">
                <a:solidFill>
                  <a:schemeClr val="dk1"/>
                </a:solidFill>
              </a:rPr>
              <a:t>AsalDaerah</a:t>
            </a:r>
            <a:r>
              <a:rPr lang="en-US" sz="1400" dirty="0">
                <a:solidFill>
                  <a:schemeClr val="dk1"/>
                </a:solidFill>
              </a:rPr>
              <a:t>, </a:t>
            </a:r>
            <a:r>
              <a:rPr lang="en-US" sz="1400" dirty="0" err="1">
                <a:solidFill>
                  <a:schemeClr val="dk1"/>
                </a:solidFill>
              </a:rPr>
              <a:t>HiringPlatform</a:t>
            </a:r>
            <a:r>
              <a:rPr lang="en-US" sz="1400" dirty="0">
                <a:solidFill>
                  <a:schemeClr val="dk1"/>
                </a:solidFill>
              </a:rPr>
              <a:t>, </a:t>
            </a:r>
            <a:r>
              <a:rPr lang="en-US" sz="1400" dirty="0" err="1">
                <a:solidFill>
                  <a:schemeClr val="dk1"/>
                </a:solidFill>
              </a:rPr>
              <a:t>TingkatPendidikan</a:t>
            </a:r>
            <a:r>
              <a:rPr lang="en-US" sz="1400" dirty="0">
                <a:solidFill>
                  <a:schemeClr val="dk1"/>
                </a:solidFill>
              </a:rPr>
              <a:t>, </a:t>
            </a:r>
            <a:r>
              <a:rPr lang="en-US" sz="1400" dirty="0" err="1">
                <a:solidFill>
                  <a:schemeClr val="dk1"/>
                </a:solidFill>
              </a:rPr>
              <a:t>AlasanResign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untuk proses feature engineering, </a:t>
            </a:r>
            <a:r>
              <a:rPr lang="en-US" sz="1400" dirty="0" err="1">
                <a:solidFill>
                  <a:schemeClr val="dk1"/>
                </a:solidFill>
              </a:rPr>
              <a:t>dilakukan</a:t>
            </a:r>
            <a:r>
              <a:rPr lang="en-US" sz="1400" dirty="0">
                <a:solidFill>
                  <a:schemeClr val="dk1"/>
                </a:solidFill>
              </a:rPr>
              <a:t> </a:t>
            </a:r>
            <a:r>
              <a:rPr lang="en-US" sz="1400" dirty="0" err="1">
                <a:solidFill>
                  <a:schemeClr val="dk1"/>
                </a:solidFill>
              </a:rPr>
              <a:t>pembuatan</a:t>
            </a:r>
            <a:r>
              <a:rPr lang="en-US" sz="1400" dirty="0">
                <a:solidFill>
                  <a:schemeClr val="dk1"/>
                </a:solidFill>
              </a:rPr>
              <a:t> </a:t>
            </a:r>
            <a:r>
              <a:rPr lang="en-US" sz="1400" dirty="0" err="1">
                <a:solidFill>
                  <a:schemeClr val="dk1"/>
                </a:solidFill>
              </a:rPr>
              <a:t>fitur</a:t>
            </a:r>
            <a:r>
              <a:rPr lang="en-US" sz="1400" dirty="0">
                <a:solidFill>
                  <a:schemeClr val="dk1"/>
                </a:solidFill>
              </a:rPr>
              <a:t> baru </a:t>
            </a:r>
            <a:r>
              <a:rPr lang="en-US" sz="1400" dirty="0" err="1">
                <a:solidFill>
                  <a:schemeClr val="dk1"/>
                </a:solidFill>
              </a:rPr>
              <a:t>seperti</a:t>
            </a:r>
            <a:r>
              <a:rPr lang="en-US" sz="1400" dirty="0">
                <a:solidFill>
                  <a:schemeClr val="dk1"/>
                </a:solidFill>
              </a:rPr>
              <a:t> </a:t>
            </a:r>
            <a:r>
              <a:rPr lang="en-US" sz="1400" dirty="0" err="1">
                <a:solidFill>
                  <a:schemeClr val="dk1"/>
                </a:solidFill>
              </a:rPr>
              <a:t>LamaBekerja</a:t>
            </a:r>
            <a:r>
              <a:rPr lang="en-US" sz="1400" dirty="0">
                <a:solidFill>
                  <a:schemeClr val="dk1"/>
                </a:solidFill>
              </a:rPr>
              <a:t> dan Resign.</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err="1">
                <a:solidFill>
                  <a:schemeClr val="dk1"/>
                </a:solidFill>
              </a:rPr>
              <a:t>Kemudian</a:t>
            </a:r>
            <a:r>
              <a:rPr lang="en-US" sz="1400" dirty="0">
                <a:solidFill>
                  <a:schemeClr val="dk1"/>
                </a:solidFill>
              </a:rPr>
              <a:t> </a:t>
            </a:r>
            <a:r>
              <a:rPr lang="en-US" sz="1400" dirty="0" err="1">
                <a:solidFill>
                  <a:schemeClr val="dk1"/>
                </a:solidFill>
              </a:rPr>
              <a:t>melakukan</a:t>
            </a:r>
            <a:r>
              <a:rPr lang="en-US" sz="1400" dirty="0">
                <a:solidFill>
                  <a:schemeClr val="dk1"/>
                </a:solidFill>
              </a:rPr>
              <a:t> feature selection, untuk </a:t>
            </a:r>
            <a:r>
              <a:rPr lang="en-US" sz="1400" dirty="0" err="1">
                <a:solidFill>
                  <a:schemeClr val="dk1"/>
                </a:solidFill>
              </a:rPr>
              <a:t>memilih</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akan</a:t>
            </a:r>
            <a:r>
              <a:rPr lang="en-US" sz="1400" dirty="0">
                <a:solidFill>
                  <a:schemeClr val="dk1"/>
                </a:solidFill>
              </a:rPr>
              <a:t> digunakan dalam proses </a:t>
            </a:r>
            <a:r>
              <a:rPr lang="en-US" sz="1400" dirty="0" err="1">
                <a:solidFill>
                  <a:schemeClr val="dk1"/>
                </a:solidFill>
              </a:rPr>
              <a:t>pelatihan</a:t>
            </a:r>
            <a:r>
              <a:rPr lang="en-US" sz="1400" dirty="0">
                <a:solidFill>
                  <a:schemeClr val="dk1"/>
                </a:solidFill>
              </a:rPr>
              <a:t> model machine learning. Fitur-</a:t>
            </a:r>
            <a:r>
              <a:rPr lang="en-US" sz="1400" dirty="0" err="1">
                <a:solidFill>
                  <a:schemeClr val="dk1"/>
                </a:solidFill>
              </a:rPr>
              <a:t>fitur</a:t>
            </a:r>
            <a:r>
              <a:rPr lang="en-US" sz="1400" dirty="0">
                <a:solidFill>
                  <a:schemeClr val="dk1"/>
                </a:solidFill>
              </a:rPr>
              <a:t> </a:t>
            </a:r>
            <a:r>
              <a:rPr lang="en-US" sz="1400" dirty="0" err="1">
                <a:solidFill>
                  <a:schemeClr val="dk1"/>
                </a:solidFill>
              </a:rPr>
              <a:t>tersebut</a:t>
            </a:r>
            <a:r>
              <a:rPr lang="en-US" sz="1400" dirty="0">
                <a:solidFill>
                  <a:schemeClr val="dk1"/>
                </a:solidFill>
              </a:rPr>
              <a:t> </a:t>
            </a:r>
            <a:r>
              <a:rPr lang="en-US" sz="1400" dirty="0" err="1">
                <a:solidFill>
                  <a:schemeClr val="dk1"/>
                </a:solidFill>
              </a:rPr>
              <a:t>yakni</a:t>
            </a:r>
            <a:r>
              <a:rPr lang="en-US" sz="1400" dirty="0">
                <a:solidFill>
                  <a:schemeClr val="dk1"/>
                </a:solidFill>
              </a:rPr>
              <a:t> </a:t>
            </a:r>
            <a:r>
              <a:rPr lang="en-US" sz="1400" dirty="0" err="1">
                <a:solidFill>
                  <a:schemeClr val="dk1"/>
                </a:solidFill>
              </a:rPr>
              <a:t>Pekerjaan</a:t>
            </a:r>
            <a:r>
              <a:rPr lang="en-US" sz="1400" dirty="0">
                <a:solidFill>
                  <a:schemeClr val="dk1"/>
                </a:solidFill>
              </a:rPr>
              <a:t>, </a:t>
            </a:r>
            <a:r>
              <a:rPr lang="en-US" sz="1400" dirty="0" err="1">
                <a:solidFill>
                  <a:schemeClr val="dk1"/>
                </a:solidFill>
              </a:rPr>
              <a:t>JenjangKarir</a:t>
            </a:r>
            <a:r>
              <a:rPr lang="en-US" sz="1400" dirty="0">
                <a:solidFill>
                  <a:schemeClr val="dk1"/>
                </a:solidFill>
              </a:rPr>
              <a:t>, </a:t>
            </a:r>
            <a:r>
              <a:rPr lang="en-US" sz="1400" dirty="0" err="1">
                <a:solidFill>
                  <a:schemeClr val="dk1"/>
                </a:solidFill>
              </a:rPr>
              <a:t>PerformancePegawai</a:t>
            </a:r>
            <a:r>
              <a:rPr lang="en-US" sz="1400" dirty="0">
                <a:solidFill>
                  <a:schemeClr val="dk1"/>
                </a:solidFill>
              </a:rPr>
              <a:t>, </a:t>
            </a:r>
            <a:r>
              <a:rPr lang="en-US" sz="1400" dirty="0" err="1">
                <a:solidFill>
                  <a:schemeClr val="dk1"/>
                </a:solidFill>
              </a:rPr>
              <a:t>LamaBekerja</a:t>
            </a:r>
            <a:r>
              <a:rPr lang="en-US" sz="1400" dirty="0">
                <a:solidFill>
                  <a:schemeClr val="dk1"/>
                </a:solidFill>
              </a:rPr>
              <a:t>, </a:t>
            </a:r>
            <a:r>
              <a:rPr lang="en-US" sz="1400" dirty="0" err="1">
                <a:solidFill>
                  <a:schemeClr val="dk1"/>
                </a:solidFill>
              </a:rPr>
              <a:t>JumlahKeikutsertaanProjek</a:t>
            </a:r>
            <a:r>
              <a:rPr lang="en-US" sz="1400" dirty="0">
                <a:solidFill>
                  <a:schemeClr val="dk1"/>
                </a:solidFill>
              </a:rPr>
              <a:t>, </a:t>
            </a:r>
            <a:r>
              <a:rPr lang="en-US" sz="1400" dirty="0" err="1">
                <a:solidFill>
                  <a:schemeClr val="dk1"/>
                </a:solidFill>
              </a:rPr>
              <a:t>JumlahKeterlambatanSebulanTerakhir</a:t>
            </a:r>
            <a:r>
              <a:rPr lang="en-US" sz="1400" dirty="0">
                <a:solidFill>
                  <a:schemeClr val="dk1"/>
                </a:solidFill>
              </a:rPr>
              <a:t>, </a:t>
            </a:r>
            <a:r>
              <a:rPr lang="en-US" sz="1400" dirty="0" err="1">
                <a:solidFill>
                  <a:schemeClr val="dk1"/>
                </a:solidFill>
              </a:rPr>
              <a:t>JumlahKetidakhadiran</a:t>
            </a:r>
            <a:r>
              <a:rPr lang="en-US" sz="1400" dirty="0">
                <a:solidFill>
                  <a:schemeClr val="dk1"/>
                </a:solidFill>
              </a:rPr>
              <a:t>, </a:t>
            </a:r>
            <a:r>
              <a:rPr lang="en-US" sz="1400" dirty="0" err="1">
                <a:solidFill>
                  <a:schemeClr val="dk1"/>
                </a:solidFill>
              </a:rPr>
              <a:t>SkorKepuasanPegawai</a:t>
            </a:r>
            <a:r>
              <a:rPr lang="en-US" sz="1400" dirty="0">
                <a:solidFill>
                  <a:schemeClr val="dk1"/>
                </a:solidFill>
              </a:rPr>
              <a:t>, </a:t>
            </a:r>
            <a:r>
              <a:rPr lang="en-US" sz="1400" dirty="0" err="1">
                <a:solidFill>
                  <a:schemeClr val="dk1"/>
                </a:solidFill>
              </a:rPr>
              <a:t>StatusPernikahan</a:t>
            </a:r>
            <a:r>
              <a:rPr lang="en-US" sz="1400" dirty="0">
                <a:solidFill>
                  <a:schemeClr val="dk1"/>
                </a:solidFill>
              </a:rPr>
              <a:t>.</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endParaRPr lang="en-US" sz="1400" dirty="0">
              <a:solidFill>
                <a:schemeClr val="dk1"/>
              </a:solidFill>
            </a:endParaRPr>
          </a:p>
        </p:txBody>
      </p:sp>
      <p:sp>
        <p:nvSpPr>
          <p:cNvPr id="47" name="Google Shape;115;p27">
            <a:extLst>
              <a:ext uri="{FF2B5EF4-FFF2-40B4-BE49-F238E27FC236}">
                <a16:creationId xmlns:a16="http://schemas.microsoft.com/office/drawing/2014/main" id="{820F203E-D219-4E3C-8716-9A864AE96B0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2098335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TotalTime>
  <Words>1493</Words>
  <Application>Microsoft Office PowerPoint</Application>
  <PresentationFormat>On-screen Show (16:9)</PresentationFormat>
  <Paragraphs>130</Paragraphs>
  <Slides>13</Slides>
  <Notes>13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vt:i4>
      </vt:variant>
    </vt:vector>
  </HeadingPairs>
  <TitlesOfParts>
    <vt:vector size="19" baseType="lpstr">
      <vt:lpstr>Roboto</vt:lpstr>
      <vt:lpstr>Arial</vt:lpstr>
      <vt:lpstr>Dosis</vt:lpstr>
      <vt:lpstr>Nunito</vt:lpstr>
      <vt:lpstr>Simple Light</vt:lpstr>
      <vt:lpstr>Simple Light</vt:lpstr>
      <vt:lpstr>Improving Employee Retention by Predicting Employee Attrition Using Machine Learning</vt:lpstr>
      <vt:lpstr>Overview</vt:lpstr>
      <vt:lpstr>Data Preprocessing</vt:lpstr>
      <vt:lpstr>Data Preprocessing</vt:lpstr>
      <vt:lpstr>Annual Report on Employee Number Changes</vt:lpstr>
      <vt:lpstr>Annual Report on Employee Number Changes</vt:lpstr>
      <vt:lpstr>Resign Reason Analysis for Employee Attrition Management Strategy</vt:lpstr>
      <vt:lpstr>Resign Reason Analysis for Employee Attrition Management Strategy</vt:lpstr>
      <vt:lpstr>Build an Automated Resignation Behavior Prediction using Machine Learning</vt:lpstr>
      <vt:lpstr>Build an Automated Resignation Behavior Prediction using Machine Learning</vt:lpstr>
      <vt:lpstr>Build an Automated Resignation Behavior Prediction using Machine Learning</vt:lpstr>
      <vt:lpstr>Build an Automated Resignation Behavior Prediction using Machine Learning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Arieska Restu</cp:lastModifiedBy>
  <cp:revision>24</cp:revision>
  <dcterms:modified xsi:type="dcterms:W3CDTF">2024-09-14T09:35:39Z</dcterms:modified>
</cp:coreProperties>
</file>